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Lst>
  <p:sldSz cy="10440000" cx="7560000"/>
  <p:notesSz cx="6858000" cy="9144000"/>
  <p:embeddedFontLst>
    <p:embeddedFont>
      <p:font typeface="Roboto"/>
      <p:regular r:id="rId9"/>
      <p:bold r:id="rId10"/>
      <p:italic r:id="rId11"/>
      <p:boldItalic r:id="rId12"/>
    </p:embeddedFont>
    <p:embeddedFont>
      <p:font typeface="Barlow"/>
      <p:regular r:id="rId13"/>
      <p:bold r:id="rId14"/>
      <p:italic r:id="rId15"/>
      <p:boldItalic r:id="rId1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72">
          <p15:clr>
            <a:srgbClr val="747775"/>
          </p15:clr>
        </p15:guide>
      </p15:sldGuideLst>
    </p:ext>
    <p:ext uri="GoogleSlidesCustomDataVersion2">
      <go:slidesCustomData xmlns:go="http://customooxmlschemas.google.com/" r:id="rId17" roundtripDataSignature="AMtx7mgSI4kRAo1rEU+8w4fxAZwfj7woL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72" orient="horz"/>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Roboto-italic.fntdata"/><Relationship Id="rId10" Type="http://schemas.openxmlformats.org/officeDocument/2006/relationships/font" Target="fonts/Roboto-bold.fntdata"/><Relationship Id="rId13" Type="http://schemas.openxmlformats.org/officeDocument/2006/relationships/font" Target="fonts/Barlow-regular.fntdata"/><Relationship Id="rId12" Type="http://schemas.openxmlformats.org/officeDocument/2006/relationships/font" Target="fonts/Roboto-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Roboto-regular.fntdata"/><Relationship Id="rId15" Type="http://schemas.openxmlformats.org/officeDocument/2006/relationships/font" Target="fonts/Barlow-italic.fntdata"/><Relationship Id="rId14" Type="http://schemas.openxmlformats.org/officeDocument/2006/relationships/font" Target="fonts/Barlow-bold.fntdata"/><Relationship Id="rId17" Type="http://customschemas.google.com/relationships/presentationmetadata" Target="metadata"/><Relationship Id="rId16" Type="http://schemas.openxmlformats.org/officeDocument/2006/relationships/font" Target="fonts/Barlow-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1: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p2: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 name="Google Shape;7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3: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6" name="Google Shape;8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impair">
  <p:cSld name="SECTION_HEADER_1">
    <p:spTree>
      <p:nvGrpSpPr>
        <p:cNvPr id="9" name="Shape 9"/>
        <p:cNvGrpSpPr/>
        <p:nvPr/>
      </p:nvGrpSpPr>
      <p:grpSpPr>
        <a:xfrm>
          <a:off x="0" y="0"/>
          <a:ext cx="0" cy="0"/>
          <a:chOff x="0" y="0"/>
          <a:chExt cx="0" cy="0"/>
        </a:xfrm>
      </p:grpSpPr>
      <p:sp>
        <p:nvSpPr>
          <p:cNvPr id="10" name="Google Shape;10;p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1" name="Google Shape;11;p5"/>
          <p:cNvSpPr txBox="1"/>
          <p:nvPr/>
        </p:nvSpPr>
        <p:spPr>
          <a:xfrm>
            <a:off x="1076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400" u="none" cap="none" strike="noStrike">
              <a:solidFill>
                <a:srgbClr val="000000"/>
              </a:solidFill>
              <a:latin typeface="Arial"/>
              <a:ea typeface="Arial"/>
              <a:cs typeface="Arial"/>
              <a:sym typeface="Arial"/>
            </a:endParaRPr>
          </a:p>
        </p:txBody>
      </p:sp>
      <p:sp>
        <p:nvSpPr>
          <p:cNvPr id="12" name="Google Shape;12;p5"/>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3" name="Google Shape;13;p5"/>
          <p:cNvSpPr/>
          <p:nvPr/>
        </p:nvSpPr>
        <p:spPr>
          <a:xfrm>
            <a:off x="0" y="0"/>
            <a:ext cx="861000" cy="10440000"/>
          </a:xfrm>
          <a:prstGeom prst="rect">
            <a:avLst/>
          </a:prstGeom>
          <a:solidFill>
            <a:srgbClr val="FFEF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4" name="Shape 44"/>
        <p:cNvGrpSpPr/>
        <p:nvPr/>
      </p:nvGrpSpPr>
      <p:grpSpPr>
        <a:xfrm>
          <a:off x="0" y="0"/>
          <a:ext cx="0" cy="0"/>
          <a:chOff x="0" y="0"/>
          <a:chExt cx="0" cy="0"/>
        </a:xfrm>
      </p:grpSpPr>
      <p:sp>
        <p:nvSpPr>
          <p:cNvPr id="45" name="Google Shape;45;p14"/>
          <p:cNvSpPr/>
          <p:nvPr/>
        </p:nvSpPr>
        <p:spPr>
          <a:xfrm>
            <a:off x="3780000" y="-254"/>
            <a:ext cx="3780000" cy="10440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 name="Google Shape;46;p14"/>
          <p:cNvSpPr txBox="1"/>
          <p:nvPr>
            <p:ph type="title"/>
          </p:nvPr>
        </p:nvSpPr>
        <p:spPr>
          <a:xfrm>
            <a:off x="219508" y="2503032"/>
            <a:ext cx="3344400" cy="30087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7" name="Google Shape;47;p14"/>
          <p:cNvSpPr txBox="1"/>
          <p:nvPr>
            <p:ph idx="1" type="subTitle"/>
          </p:nvPr>
        </p:nvSpPr>
        <p:spPr>
          <a:xfrm>
            <a:off x="219508" y="5689531"/>
            <a:ext cx="3344400" cy="25068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8" name="Google Shape;48;p14"/>
          <p:cNvSpPr txBox="1"/>
          <p:nvPr>
            <p:ph idx="2" type="body"/>
          </p:nvPr>
        </p:nvSpPr>
        <p:spPr>
          <a:xfrm>
            <a:off x="4083839" y="1469689"/>
            <a:ext cx="3172200" cy="75000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9" name="Google Shape;49;p1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0" name="Shape 50"/>
        <p:cNvGrpSpPr/>
        <p:nvPr/>
      </p:nvGrpSpPr>
      <p:grpSpPr>
        <a:xfrm>
          <a:off x="0" y="0"/>
          <a:ext cx="0" cy="0"/>
          <a:chOff x="0" y="0"/>
          <a:chExt cx="0" cy="0"/>
        </a:xfrm>
      </p:grpSpPr>
      <p:sp>
        <p:nvSpPr>
          <p:cNvPr id="51" name="Google Shape;51;p15"/>
          <p:cNvSpPr txBox="1"/>
          <p:nvPr>
            <p:ph idx="1" type="body"/>
          </p:nvPr>
        </p:nvSpPr>
        <p:spPr>
          <a:xfrm>
            <a:off x="257705" y="8586994"/>
            <a:ext cx="4959600" cy="12282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52" name="Google Shape;52;p1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3" name="Shape 53"/>
        <p:cNvGrpSpPr/>
        <p:nvPr/>
      </p:nvGrpSpPr>
      <p:grpSpPr>
        <a:xfrm>
          <a:off x="0" y="0"/>
          <a:ext cx="0" cy="0"/>
          <a:chOff x="0" y="0"/>
          <a:chExt cx="0" cy="0"/>
        </a:xfrm>
      </p:grpSpPr>
      <p:sp>
        <p:nvSpPr>
          <p:cNvPr id="54" name="Google Shape;54;p16"/>
          <p:cNvSpPr txBox="1"/>
          <p:nvPr>
            <p:ph hasCustomPrompt="1" type="title"/>
          </p:nvPr>
        </p:nvSpPr>
        <p:spPr>
          <a:xfrm>
            <a:off x="257705" y="2245153"/>
            <a:ext cx="7044600" cy="3985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5" name="Google Shape;55;p16"/>
          <p:cNvSpPr txBox="1"/>
          <p:nvPr>
            <p:ph idx="1" type="body"/>
          </p:nvPr>
        </p:nvSpPr>
        <p:spPr>
          <a:xfrm>
            <a:off x="257705" y="6398217"/>
            <a:ext cx="7044600" cy="26403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6" name="Google Shape;56;p1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7" name="Shape 57"/>
        <p:cNvGrpSpPr/>
        <p:nvPr/>
      </p:nvGrpSpPr>
      <p:grpSpPr>
        <a:xfrm>
          <a:off x="0" y="0"/>
          <a:ext cx="0" cy="0"/>
          <a:chOff x="0" y="0"/>
          <a:chExt cx="0" cy="0"/>
        </a:xfrm>
      </p:grpSpPr>
      <p:sp>
        <p:nvSpPr>
          <p:cNvPr id="58" name="Google Shape;58;p1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pair">
  <p:cSld name="TITLE_AND_BODY_1">
    <p:spTree>
      <p:nvGrpSpPr>
        <p:cNvPr id="14" name="Shape 14"/>
        <p:cNvGrpSpPr/>
        <p:nvPr/>
      </p:nvGrpSpPr>
      <p:grpSpPr>
        <a:xfrm>
          <a:off x="0" y="0"/>
          <a:ext cx="0" cy="0"/>
          <a:chOff x="0" y="0"/>
          <a:chExt cx="0" cy="0"/>
        </a:xfrm>
      </p:grpSpPr>
      <p:sp>
        <p:nvSpPr>
          <p:cNvPr id="15" name="Google Shape;15;p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6" name="Google Shape;16;p6"/>
          <p:cNvSpPr txBox="1"/>
          <p:nvPr/>
        </p:nvSpPr>
        <p:spPr>
          <a:xfrm>
            <a:off x="314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17" name="Google Shape;17;p6"/>
          <p:cNvSpPr/>
          <p:nvPr/>
        </p:nvSpPr>
        <p:spPr>
          <a:xfrm>
            <a:off x="6705600" y="0"/>
            <a:ext cx="861000" cy="10440000"/>
          </a:xfrm>
          <a:prstGeom prst="rect">
            <a:avLst/>
          </a:prstGeom>
          <a:solidFill>
            <a:srgbClr val="FFEF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8" name="Shape 18"/>
        <p:cNvGrpSpPr/>
        <p:nvPr/>
      </p:nvGrpSpPr>
      <p:grpSpPr>
        <a:xfrm>
          <a:off x="0" y="0"/>
          <a:ext cx="0" cy="0"/>
          <a:chOff x="0" y="0"/>
          <a:chExt cx="0" cy="0"/>
        </a:xfrm>
      </p:grpSpPr>
      <p:sp>
        <p:nvSpPr>
          <p:cNvPr id="19" name="Google Shape;19;p7"/>
          <p:cNvSpPr txBox="1"/>
          <p:nvPr>
            <p:ph type="ctrTitle"/>
          </p:nvPr>
        </p:nvSpPr>
        <p:spPr>
          <a:xfrm>
            <a:off x="257712" y="1511298"/>
            <a:ext cx="7044600" cy="41664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20" name="Google Shape;20;p7"/>
          <p:cNvSpPr txBox="1"/>
          <p:nvPr>
            <p:ph idx="1" type="subTitle"/>
          </p:nvPr>
        </p:nvSpPr>
        <p:spPr>
          <a:xfrm>
            <a:off x="257705" y="5752555"/>
            <a:ext cx="7044600" cy="16089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1" name="Google Shape;21;p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2" name="Shape 22"/>
        <p:cNvGrpSpPr/>
        <p:nvPr/>
      </p:nvGrpSpPr>
      <p:grpSpPr>
        <a:xfrm>
          <a:off x="0" y="0"/>
          <a:ext cx="0" cy="0"/>
          <a:chOff x="0" y="0"/>
          <a:chExt cx="0" cy="0"/>
        </a:xfrm>
      </p:grpSpPr>
      <p:sp>
        <p:nvSpPr>
          <p:cNvPr id="23" name="Google Shape;23;p8"/>
          <p:cNvSpPr txBox="1"/>
          <p:nvPr>
            <p:ph type="title"/>
          </p:nvPr>
        </p:nvSpPr>
        <p:spPr>
          <a:xfrm>
            <a:off x="257705" y="4365680"/>
            <a:ext cx="7044600" cy="17085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4" name="Google Shape;24;p8"/>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 name="Shape 25"/>
        <p:cNvGrpSpPr/>
        <p:nvPr/>
      </p:nvGrpSpPr>
      <p:grpSpPr>
        <a:xfrm>
          <a:off x="0" y="0"/>
          <a:ext cx="0" cy="0"/>
          <a:chOff x="0" y="0"/>
          <a:chExt cx="0" cy="0"/>
        </a:xfrm>
      </p:grpSpPr>
      <p:sp>
        <p:nvSpPr>
          <p:cNvPr id="26" name="Google Shape;26;p9"/>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9"/>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8" name="Google Shape;28;p9"/>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9" name="Shape 29"/>
        <p:cNvGrpSpPr/>
        <p:nvPr/>
      </p:nvGrpSpPr>
      <p:grpSpPr>
        <a:xfrm>
          <a:off x="0" y="0"/>
          <a:ext cx="0" cy="0"/>
          <a:chOff x="0" y="0"/>
          <a:chExt cx="0" cy="0"/>
        </a:xfrm>
      </p:grpSpPr>
      <p:sp>
        <p:nvSpPr>
          <p:cNvPr id="30" name="Google Shape;30;p10"/>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1" name="Google Shape;31;p10"/>
          <p:cNvSpPr txBox="1"/>
          <p:nvPr>
            <p:ph idx="1" type="body"/>
          </p:nvPr>
        </p:nvSpPr>
        <p:spPr>
          <a:xfrm>
            <a:off x="257705"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2" name="Google Shape;32;p10"/>
          <p:cNvSpPr txBox="1"/>
          <p:nvPr>
            <p:ph idx="2" type="body"/>
          </p:nvPr>
        </p:nvSpPr>
        <p:spPr>
          <a:xfrm>
            <a:off x="3995291"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 name="Google Shape;33;p10"/>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4" name="Shape 34"/>
        <p:cNvGrpSpPr/>
        <p:nvPr/>
      </p:nvGrpSpPr>
      <p:grpSpPr>
        <a:xfrm>
          <a:off x="0" y="0"/>
          <a:ext cx="0" cy="0"/>
          <a:chOff x="0" y="0"/>
          <a:chExt cx="0" cy="0"/>
        </a:xfrm>
      </p:grpSpPr>
      <p:sp>
        <p:nvSpPr>
          <p:cNvPr id="35" name="Google Shape;35;p11"/>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6" name="Google Shape;36;p11"/>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7" name="Shape 37"/>
        <p:cNvGrpSpPr/>
        <p:nvPr/>
      </p:nvGrpSpPr>
      <p:grpSpPr>
        <a:xfrm>
          <a:off x="0" y="0"/>
          <a:ext cx="0" cy="0"/>
          <a:chOff x="0" y="0"/>
          <a:chExt cx="0" cy="0"/>
        </a:xfrm>
      </p:grpSpPr>
      <p:sp>
        <p:nvSpPr>
          <p:cNvPr id="38" name="Google Shape;38;p12"/>
          <p:cNvSpPr txBox="1"/>
          <p:nvPr>
            <p:ph type="title"/>
          </p:nvPr>
        </p:nvSpPr>
        <p:spPr>
          <a:xfrm>
            <a:off x="257705" y="1127727"/>
            <a:ext cx="2321700" cy="15339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9" name="Google Shape;39;p12"/>
          <p:cNvSpPr txBox="1"/>
          <p:nvPr>
            <p:ph idx="1" type="body"/>
          </p:nvPr>
        </p:nvSpPr>
        <p:spPr>
          <a:xfrm>
            <a:off x="257705" y="2820535"/>
            <a:ext cx="2321700" cy="64533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0" name="Google Shape;40;p12"/>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1" name="Shape 41"/>
        <p:cNvGrpSpPr/>
        <p:nvPr/>
      </p:nvGrpSpPr>
      <p:grpSpPr>
        <a:xfrm>
          <a:off x="0" y="0"/>
          <a:ext cx="0" cy="0"/>
          <a:chOff x="0" y="0"/>
          <a:chExt cx="0" cy="0"/>
        </a:xfrm>
      </p:grpSpPr>
      <p:sp>
        <p:nvSpPr>
          <p:cNvPr id="42" name="Google Shape;42;p13"/>
          <p:cNvSpPr txBox="1"/>
          <p:nvPr>
            <p:ph type="title"/>
          </p:nvPr>
        </p:nvSpPr>
        <p:spPr>
          <a:xfrm>
            <a:off x="405325" y="913690"/>
            <a:ext cx="5264700" cy="83034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43" name="Google Shape;43;p13"/>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4"/>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4"/>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sioux.univ-paris8.fr/lirec/" TargetMode="External"/><Relationship Id="rId4" Type="http://schemas.openxmlformats.org/officeDocument/2006/relationships/hyperlink" Target="https://www.falc-on.fr/" TargetMode="External"/><Relationship Id="rId5" Type="http://schemas.openxmlformats.org/officeDocument/2006/relationships/hyperlink" Target="https://www.falc-able.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
          <p:cNvSpPr txBox="1"/>
          <p:nvPr/>
        </p:nvSpPr>
        <p:spPr>
          <a:xfrm>
            <a:off x="1027925" y="1143000"/>
            <a:ext cx="6523500" cy="7702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Le champ du numérique comporte :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un vocabulaire spécifique et technique (par exemple scroller, cliquer, navigateur, données, etc.).</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un ensemble de gestes précis, difficiles à décrire (par exemple des raccourcis claviers ou la procédure de capture d’écran sur un smartphone).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une culture, des codes sociaux et des comportements nouveaux à appréhender et apprendre.</a:t>
            </a:r>
            <a:endParaRPr b="0" i="0" sz="1100" u="none"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Pour les intervenants, il y a un enjeu à rendre accessible les informations diffusées à un public en situation de handicap intellectuel et/ou cognitifs, que ce soit :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dans l’énoncé des consignes des activités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dans la production et la diffusion de ressources pédagogiques type Pas-à-Pas ou mémo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dans la production de supports d’animation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dans l’acquisition de codes sociaux ajustés à la société numérique.</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La méthode FALC (Facile À Lire et à Comprendre) permet de simplifier et clarifier un texte ou un propos. La méthode permet de rendre accessible des informations complexes à des personnes en situation de handicap intellectuels et/ou cognitifs.  Elle permet aux personnes de faire des choix conscients et autonomes, notamment en ce qui concerne l'utilisation de certains outils numériques ou la compréhension de comportements spécifiques au numérique.</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En terme de stratégies pédagogiques et d'animation d’ateliers :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Demandez régulièrement aux participants de reformuler ce que vous dites, ce qu'ils font, ce qu'ils vont faire, etc. par divers moyens (oral, écrit, montrer, etc.). Cela facilite l’inscription dans la mémoire et ça vous permet de vérifier l’acquisition.</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Gardez en tête, la manière dont les activités sont reformulées par les participants. C’est de cette manière qu’elle est comprise.</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Construisez des fiches “mémo” en fin d'atelier avec les participants : </a:t>
            </a:r>
            <a:endParaRPr b="0" i="0" sz="1100" u="none" cap="none" strike="noStrike">
              <a:solidFill>
                <a:srgbClr val="213A8E"/>
              </a:solidFill>
              <a:latin typeface="Arial"/>
              <a:ea typeface="Arial"/>
              <a:cs typeface="Arial"/>
              <a:sym typeface="Arial"/>
            </a:endParaRPr>
          </a:p>
          <a:p>
            <a:pPr indent="-298450" lvl="1" marL="9144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Pour des questions de temps, préparez une version qui vous semble accessible, c’est à dire reprenant l’ensemble des conseils vus précédemment : </a:t>
            </a:r>
            <a:endParaRPr b="0" i="0" sz="1100" u="none" cap="none" strike="noStrike">
              <a:solidFill>
                <a:srgbClr val="213A8E"/>
              </a:solidFill>
              <a:latin typeface="Arial"/>
              <a:ea typeface="Arial"/>
              <a:cs typeface="Arial"/>
              <a:sym typeface="Arial"/>
            </a:endParaRPr>
          </a:p>
          <a:p>
            <a:pPr indent="-298450" lvl="2" marL="13716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Les informations essentielles sont présentes ;</a:t>
            </a:r>
            <a:endParaRPr b="0" i="0" sz="1100" u="none" cap="none" strike="noStrike">
              <a:solidFill>
                <a:srgbClr val="213A8E"/>
              </a:solidFill>
              <a:latin typeface="Arial"/>
              <a:ea typeface="Arial"/>
              <a:cs typeface="Arial"/>
              <a:sym typeface="Arial"/>
            </a:endParaRPr>
          </a:p>
          <a:p>
            <a:pPr indent="-298450" lvl="2" marL="13716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Elles sont simples ;</a:t>
            </a:r>
            <a:endParaRPr b="0" i="0" sz="1100" u="none" cap="none" strike="noStrike">
              <a:solidFill>
                <a:srgbClr val="213A8E"/>
              </a:solidFill>
              <a:latin typeface="Arial"/>
              <a:ea typeface="Arial"/>
              <a:cs typeface="Arial"/>
              <a:sym typeface="Arial"/>
            </a:endParaRPr>
          </a:p>
          <a:p>
            <a:pPr indent="-298450" lvl="2" marL="13716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Il y a un appui visuel au besoin.</a:t>
            </a:r>
            <a:endParaRPr b="0" i="0" sz="1100" u="none" cap="none" strike="noStrike">
              <a:solidFill>
                <a:srgbClr val="213A8E"/>
              </a:solidFill>
              <a:latin typeface="Arial"/>
              <a:ea typeface="Arial"/>
              <a:cs typeface="Arial"/>
              <a:sym typeface="Arial"/>
            </a:endParaRPr>
          </a:p>
          <a:p>
            <a:pPr indent="-298450" lvl="1" marL="9144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Proposez-la aux participants et vérifiez sa compréhension ; </a:t>
            </a:r>
            <a:endParaRPr b="0" i="0" sz="1100" u="none" cap="none" strike="noStrike">
              <a:solidFill>
                <a:srgbClr val="213A8E"/>
              </a:solidFill>
              <a:latin typeface="Arial"/>
              <a:ea typeface="Arial"/>
              <a:cs typeface="Arial"/>
              <a:sym typeface="Arial"/>
            </a:endParaRPr>
          </a:p>
          <a:p>
            <a:pPr indent="-298450" lvl="1" marL="9144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En cas de mauvaise compréhension, notez les difficultés rencontrées et modifiez votre proposition ;</a:t>
            </a:r>
            <a:endParaRPr b="0" i="0" sz="1100" u="none" cap="none" strike="noStrike">
              <a:solidFill>
                <a:srgbClr val="213A8E"/>
              </a:solidFill>
              <a:latin typeface="Arial"/>
              <a:ea typeface="Arial"/>
              <a:cs typeface="Arial"/>
              <a:sym typeface="Arial"/>
            </a:endParaRPr>
          </a:p>
          <a:p>
            <a:pPr indent="-298450" lvl="1" marL="9144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Distribuez-la plus tard aux participants.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100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p:txBody>
      </p:sp>
      <p:sp>
        <p:nvSpPr>
          <p:cNvPr id="64" name="Google Shape;64;p1"/>
          <p:cNvSpPr txBox="1"/>
          <p:nvPr/>
        </p:nvSpPr>
        <p:spPr>
          <a:xfrm>
            <a:off x="988500" y="457200"/>
            <a:ext cx="5964900" cy="5694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500"/>
              <a:buFont typeface="Arial"/>
              <a:buNone/>
            </a:pPr>
            <a:r>
              <a:rPr b="1" i="0" lang="fr" sz="2500" u="none" cap="none" strike="noStrike">
                <a:solidFill>
                  <a:srgbClr val="213A8E"/>
                </a:solidFill>
                <a:latin typeface="Arial"/>
                <a:ea typeface="Arial"/>
                <a:cs typeface="Arial"/>
                <a:sym typeface="Arial"/>
              </a:rPr>
              <a:t>La méthode FALC pour les supports</a:t>
            </a:r>
            <a:endParaRPr b="1" i="0" sz="2500" u="none" cap="none" strike="noStrike">
              <a:solidFill>
                <a:srgbClr val="213A8E"/>
              </a:solidFill>
              <a:latin typeface="Arial"/>
              <a:ea typeface="Arial"/>
              <a:cs typeface="Arial"/>
              <a:sym typeface="Arial"/>
            </a:endParaRPr>
          </a:p>
        </p:txBody>
      </p:sp>
      <p:grpSp>
        <p:nvGrpSpPr>
          <p:cNvPr id="65" name="Google Shape;65;p1"/>
          <p:cNvGrpSpPr/>
          <p:nvPr/>
        </p:nvGrpSpPr>
        <p:grpSpPr>
          <a:xfrm>
            <a:off x="291221" y="583811"/>
            <a:ext cx="442373" cy="420775"/>
            <a:chOff x="-6690625" y="3631325"/>
            <a:chExt cx="307225" cy="292225"/>
          </a:xfrm>
        </p:grpSpPr>
        <p:sp>
          <p:nvSpPr>
            <p:cNvPr id="66" name="Google Shape;66;p1"/>
            <p:cNvSpPr/>
            <p:nvPr/>
          </p:nvSpPr>
          <p:spPr>
            <a:xfrm>
              <a:off x="-6690625" y="3631325"/>
              <a:ext cx="222925" cy="292225"/>
            </a:xfrm>
            <a:custGeom>
              <a:rect b="b" l="l" r="r" t="t"/>
              <a:pathLst>
                <a:path extrusionOk="0" h="11689" w="8917">
                  <a:moveTo>
                    <a:pt x="5861" y="2773"/>
                  </a:moveTo>
                  <a:cubicBezTo>
                    <a:pt x="6270" y="2773"/>
                    <a:pt x="6333" y="3435"/>
                    <a:pt x="5861" y="3435"/>
                  </a:cubicBezTo>
                  <a:lnTo>
                    <a:pt x="3813" y="3435"/>
                  </a:lnTo>
                  <a:cubicBezTo>
                    <a:pt x="3372" y="3435"/>
                    <a:pt x="3340" y="2773"/>
                    <a:pt x="3813" y="2773"/>
                  </a:cubicBezTo>
                  <a:close/>
                  <a:moveTo>
                    <a:pt x="2742" y="0"/>
                  </a:moveTo>
                  <a:lnTo>
                    <a:pt x="2742" y="2395"/>
                  </a:lnTo>
                  <a:cubicBezTo>
                    <a:pt x="2742" y="2584"/>
                    <a:pt x="2584" y="2741"/>
                    <a:pt x="2395" y="2741"/>
                  </a:cubicBezTo>
                  <a:lnTo>
                    <a:pt x="1" y="2741"/>
                  </a:lnTo>
                  <a:lnTo>
                    <a:pt x="1" y="10649"/>
                  </a:lnTo>
                  <a:cubicBezTo>
                    <a:pt x="1" y="11216"/>
                    <a:pt x="473" y="11689"/>
                    <a:pt x="1009" y="11689"/>
                  </a:cubicBezTo>
                  <a:lnTo>
                    <a:pt x="7909" y="11689"/>
                  </a:lnTo>
                  <a:cubicBezTo>
                    <a:pt x="8444" y="11689"/>
                    <a:pt x="8917" y="11248"/>
                    <a:pt x="8917" y="10649"/>
                  </a:cubicBezTo>
                  <a:lnTo>
                    <a:pt x="8917" y="7751"/>
                  </a:lnTo>
                  <a:lnTo>
                    <a:pt x="6491" y="10177"/>
                  </a:lnTo>
                  <a:cubicBezTo>
                    <a:pt x="6491" y="10271"/>
                    <a:pt x="6428" y="10303"/>
                    <a:pt x="6365" y="10303"/>
                  </a:cubicBezTo>
                  <a:lnTo>
                    <a:pt x="4317" y="10901"/>
                  </a:lnTo>
                  <a:cubicBezTo>
                    <a:pt x="4198" y="10938"/>
                    <a:pt x="4080" y="10955"/>
                    <a:pt x="3967" y="10955"/>
                  </a:cubicBezTo>
                  <a:cubicBezTo>
                    <a:pt x="3209" y="10955"/>
                    <a:pt x="2625" y="10192"/>
                    <a:pt x="2899" y="9452"/>
                  </a:cubicBezTo>
                  <a:lnTo>
                    <a:pt x="3057" y="8979"/>
                  </a:lnTo>
                  <a:lnTo>
                    <a:pt x="1765" y="8979"/>
                  </a:lnTo>
                  <a:cubicBezTo>
                    <a:pt x="1324" y="8979"/>
                    <a:pt x="1293" y="8255"/>
                    <a:pt x="1765" y="8255"/>
                  </a:cubicBezTo>
                  <a:lnTo>
                    <a:pt x="3277" y="8255"/>
                  </a:lnTo>
                  <a:lnTo>
                    <a:pt x="3529" y="7593"/>
                  </a:lnTo>
                  <a:lnTo>
                    <a:pt x="1797" y="7593"/>
                  </a:lnTo>
                  <a:cubicBezTo>
                    <a:pt x="1356" y="7593"/>
                    <a:pt x="1324" y="6869"/>
                    <a:pt x="1797" y="6869"/>
                  </a:cubicBezTo>
                  <a:lnTo>
                    <a:pt x="4034" y="6869"/>
                  </a:lnTo>
                  <a:lnTo>
                    <a:pt x="4695" y="6207"/>
                  </a:lnTo>
                  <a:lnTo>
                    <a:pt x="1765" y="6207"/>
                  </a:lnTo>
                  <a:cubicBezTo>
                    <a:pt x="1324" y="6207"/>
                    <a:pt x="1293" y="5514"/>
                    <a:pt x="1765" y="5514"/>
                  </a:cubicBezTo>
                  <a:lnTo>
                    <a:pt x="5388" y="5514"/>
                  </a:lnTo>
                  <a:lnTo>
                    <a:pt x="6050" y="4821"/>
                  </a:lnTo>
                  <a:lnTo>
                    <a:pt x="1734" y="4821"/>
                  </a:lnTo>
                  <a:cubicBezTo>
                    <a:pt x="1293" y="4821"/>
                    <a:pt x="1261" y="4128"/>
                    <a:pt x="1734" y="4128"/>
                  </a:cubicBezTo>
                  <a:lnTo>
                    <a:pt x="6711" y="4128"/>
                  </a:lnTo>
                  <a:cubicBezTo>
                    <a:pt x="6963" y="3876"/>
                    <a:pt x="8696" y="2080"/>
                    <a:pt x="8917" y="1891"/>
                  </a:cubicBezTo>
                  <a:lnTo>
                    <a:pt x="8917" y="1009"/>
                  </a:lnTo>
                  <a:cubicBezTo>
                    <a:pt x="8917" y="473"/>
                    <a:pt x="8507" y="0"/>
                    <a:pt x="7909" y="0"/>
                  </a:cubicBez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 name="Google Shape;67;p1"/>
            <p:cNvSpPr/>
            <p:nvPr/>
          </p:nvSpPr>
          <p:spPr>
            <a:xfrm>
              <a:off x="-6604350" y="3832175"/>
              <a:ext cx="58675" cy="56550"/>
            </a:xfrm>
            <a:custGeom>
              <a:rect b="b" l="l" r="r" t="t"/>
              <a:pathLst>
                <a:path extrusionOk="0" h="2262" w="2347">
                  <a:moveTo>
                    <a:pt x="614" y="0"/>
                  </a:moveTo>
                  <a:lnTo>
                    <a:pt x="110" y="1607"/>
                  </a:lnTo>
                  <a:cubicBezTo>
                    <a:pt x="1" y="1934"/>
                    <a:pt x="222" y="2262"/>
                    <a:pt x="550" y="2262"/>
                  </a:cubicBezTo>
                  <a:cubicBezTo>
                    <a:pt x="600" y="2262"/>
                    <a:pt x="654" y="2254"/>
                    <a:pt x="709" y="2237"/>
                  </a:cubicBezTo>
                  <a:lnTo>
                    <a:pt x="2347" y="1701"/>
                  </a:lnTo>
                  <a:lnTo>
                    <a:pt x="614" y="0"/>
                  </a:ln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 name="Google Shape;68;p1"/>
            <p:cNvSpPr/>
            <p:nvPr/>
          </p:nvSpPr>
          <p:spPr>
            <a:xfrm>
              <a:off x="-6470875" y="3684775"/>
              <a:ext cx="87475" cy="71800"/>
            </a:xfrm>
            <a:custGeom>
              <a:rect b="b" l="l" r="r" t="t"/>
              <a:pathLst>
                <a:path extrusionOk="0" h="2872" w="3499">
                  <a:moveTo>
                    <a:pt x="1479" y="1"/>
                  </a:moveTo>
                  <a:cubicBezTo>
                    <a:pt x="1176" y="1"/>
                    <a:pt x="868" y="114"/>
                    <a:pt x="599" y="383"/>
                  </a:cubicBezTo>
                  <a:lnTo>
                    <a:pt x="1" y="950"/>
                  </a:lnTo>
                  <a:lnTo>
                    <a:pt x="1954" y="2872"/>
                  </a:lnTo>
                  <a:lnTo>
                    <a:pt x="2521" y="2305"/>
                  </a:lnTo>
                  <a:cubicBezTo>
                    <a:pt x="3498" y="1352"/>
                    <a:pt x="2524" y="1"/>
                    <a:pt x="1479" y="1"/>
                  </a:cubicBez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Google Shape;69;p1"/>
            <p:cNvSpPr/>
            <p:nvPr/>
          </p:nvSpPr>
          <p:spPr>
            <a:xfrm>
              <a:off x="-6578775" y="3721900"/>
              <a:ext cx="143375" cy="143375"/>
            </a:xfrm>
            <a:custGeom>
              <a:rect b="b" l="l" r="r" t="t"/>
              <a:pathLst>
                <a:path extrusionOk="0" h="5735" w="5735">
                  <a:moveTo>
                    <a:pt x="3813" y="1"/>
                  </a:moveTo>
                  <a:lnTo>
                    <a:pt x="1" y="3813"/>
                  </a:lnTo>
                  <a:lnTo>
                    <a:pt x="1922" y="5734"/>
                  </a:lnTo>
                  <a:lnTo>
                    <a:pt x="4474" y="3183"/>
                  </a:lnTo>
                  <a:lnTo>
                    <a:pt x="5734" y="1922"/>
                  </a:lnTo>
                  <a:lnTo>
                    <a:pt x="3813" y="1"/>
                  </a:ln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
            <p:cNvSpPr/>
            <p:nvPr/>
          </p:nvSpPr>
          <p:spPr>
            <a:xfrm>
              <a:off x="-6685100" y="3636850"/>
              <a:ext cx="47275" cy="46475"/>
            </a:xfrm>
            <a:custGeom>
              <a:rect b="b" l="l" r="r" t="t"/>
              <a:pathLst>
                <a:path extrusionOk="0" h="1859" w="1891">
                  <a:moveTo>
                    <a:pt x="1891" y="0"/>
                  </a:moveTo>
                  <a:lnTo>
                    <a:pt x="0" y="1859"/>
                  </a:lnTo>
                  <a:lnTo>
                    <a:pt x="1891" y="1859"/>
                  </a:lnTo>
                  <a:lnTo>
                    <a:pt x="1891" y="0"/>
                  </a:ln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2"/>
          <p:cNvSpPr txBox="1"/>
          <p:nvPr/>
        </p:nvSpPr>
        <p:spPr>
          <a:xfrm>
            <a:off x="457200" y="381000"/>
            <a:ext cx="5991300" cy="3352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 </a:t>
            </a:r>
            <a:r>
              <a:rPr b="0" i="1" lang="fr" sz="1100" u="none" cap="none" strike="noStrike">
                <a:solidFill>
                  <a:srgbClr val="213A8E"/>
                </a:solidFill>
                <a:latin typeface="Arial"/>
                <a:ea typeface="Arial"/>
                <a:cs typeface="Arial"/>
                <a:sym typeface="Arial"/>
              </a:rPr>
              <a:t>Vous trouverez à la page suivante une checklist des points d’attention en FALC. </a:t>
            </a:r>
            <a:endParaRPr b="0" i="1"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1" lang="fr" sz="1100" u="none" cap="none" strike="noStrike">
                <a:solidFill>
                  <a:srgbClr val="213A8E"/>
                </a:solidFill>
                <a:latin typeface="Arial"/>
                <a:ea typeface="Arial"/>
                <a:cs typeface="Arial"/>
                <a:sym typeface="Arial"/>
              </a:rPr>
              <a:t>N’hésitez pas à vous appuyer dessus pour préparer vos supports d’animation, vos activités et vos documents de mémorisation.</a:t>
            </a:r>
            <a:endParaRPr b="0" i="1"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1"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 : </a:t>
            </a:r>
            <a:r>
              <a:rPr b="0" i="1" lang="fr" sz="1100" u="none" cap="none" strike="noStrike">
                <a:solidFill>
                  <a:srgbClr val="213A8E"/>
                </a:solidFill>
                <a:latin typeface="Arial"/>
                <a:ea typeface="Arial"/>
                <a:cs typeface="Arial"/>
                <a:sym typeface="Arial"/>
              </a:rPr>
              <a:t>Vous n’êtes pas certain de l’accessibilité de votre texte ? Premier réflexe, vérifiez-le avec des personnes concernées. Un petit coup de pouce ? La plateforme LIREC vous aide à rendre vos documents accessibles : Écrivez votre texte et la plateforme vous indique les difficultés d’accessibilité liés aux règles du FALC.</a:t>
            </a:r>
            <a:endParaRPr b="0" i="1"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1" lang="fr" sz="1100" u="none" cap="none" strike="noStrike">
                <a:solidFill>
                  <a:srgbClr val="213A8E"/>
                </a:solidFill>
                <a:latin typeface="Arial"/>
                <a:ea typeface="Arial"/>
                <a:cs typeface="Arial"/>
                <a:sym typeface="Arial"/>
              </a:rPr>
              <a:t> 🔗 : </a:t>
            </a:r>
            <a:r>
              <a:rPr b="0" i="1" lang="fr" sz="1100" u="sng" cap="none" strike="noStrike">
                <a:solidFill>
                  <a:srgbClr val="213A8E"/>
                </a:solidFill>
                <a:latin typeface="Arial"/>
                <a:ea typeface="Arial"/>
                <a:cs typeface="Arial"/>
                <a:sym typeface="Arial"/>
                <a:hlinkClick r:id="rId3">
                  <a:extLst>
                    <a:ext uri="{A12FA001-AC4F-418D-AE19-62706E023703}">
                      <ahyp:hlinkClr val="tx"/>
                    </a:ext>
                  </a:extLst>
                </a:hlinkClick>
              </a:rPr>
              <a:t>https://sioux.univ-paris8.fr/lirec/</a:t>
            </a:r>
            <a:endParaRPr b="0" i="1"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1"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  : Besoin d’un coup de main pour transcrire une phrase simple ? FALC’on propose un transcripteur automatique de textes de moins de 300 mots. C’est perfectible mais utile.</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1" lang="fr" sz="1100" u="none" cap="none" strike="noStrike">
                <a:solidFill>
                  <a:srgbClr val="213A8E"/>
                </a:solidFill>
                <a:latin typeface="Arial"/>
                <a:ea typeface="Arial"/>
                <a:cs typeface="Arial"/>
                <a:sym typeface="Arial"/>
              </a:rPr>
              <a:t>🔗 : </a:t>
            </a:r>
            <a:r>
              <a:rPr b="0" i="1" lang="fr" sz="1100" u="sng" cap="none" strike="noStrike">
                <a:solidFill>
                  <a:srgbClr val="213A8E"/>
                </a:solidFill>
                <a:latin typeface="Arial"/>
                <a:ea typeface="Arial"/>
                <a:cs typeface="Arial"/>
                <a:sym typeface="Arial"/>
                <a:hlinkClick r:id="rId4">
                  <a:extLst>
                    <a:ext uri="{A12FA001-AC4F-418D-AE19-62706E023703}">
                      <ahyp:hlinkClr val="tx"/>
                    </a:ext>
                  </a:extLst>
                </a:hlinkClick>
              </a:rPr>
              <a:t>https://www.falc-on.fr/</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  : Dur, dur de dire Internet ou Réseau en FALC ? FALC’Able propose un petit dictionnaire collaboratif de définitions écrites en FALC ou en français simplifié, testées et validées.</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1000"/>
              </a:spcAft>
              <a:buClr>
                <a:srgbClr val="000000"/>
              </a:buClr>
              <a:buSzPts val="1100"/>
              <a:buFont typeface="Arial"/>
              <a:buNone/>
            </a:pPr>
            <a:r>
              <a:rPr b="0" i="1" lang="fr" sz="1100" u="none" cap="none" strike="noStrike">
                <a:solidFill>
                  <a:srgbClr val="213A8E"/>
                </a:solidFill>
                <a:latin typeface="Arial"/>
                <a:ea typeface="Arial"/>
                <a:cs typeface="Arial"/>
                <a:sym typeface="Arial"/>
              </a:rPr>
              <a:t>🔗 : </a:t>
            </a:r>
            <a:r>
              <a:rPr b="0" i="1" lang="fr" sz="1100" u="sng" cap="none" strike="noStrike">
                <a:solidFill>
                  <a:srgbClr val="213A8E"/>
                </a:solidFill>
                <a:latin typeface="Arial"/>
                <a:ea typeface="Arial"/>
                <a:cs typeface="Arial"/>
                <a:sym typeface="Arial"/>
                <a:hlinkClick r:id="rId5">
                  <a:extLst>
                    <a:ext uri="{A12FA001-AC4F-418D-AE19-62706E023703}">
                      <ahyp:hlinkClr val="tx"/>
                    </a:ext>
                  </a:extLst>
                </a:hlinkClick>
              </a:rPr>
              <a:t>https://www.falc-able.com/</a:t>
            </a:r>
            <a:endParaRPr b="0" i="0" sz="1100" u="none" cap="none" strike="noStrike">
              <a:solidFill>
                <a:srgbClr val="213A8E"/>
              </a:solidFill>
              <a:latin typeface="Arial"/>
              <a:ea typeface="Arial"/>
              <a:cs typeface="Arial"/>
              <a:sym typeface="Arial"/>
            </a:endParaRPr>
          </a:p>
        </p:txBody>
      </p:sp>
      <p:sp>
        <p:nvSpPr>
          <p:cNvPr id="76" name="Google Shape;76;p2"/>
          <p:cNvSpPr txBox="1"/>
          <p:nvPr/>
        </p:nvSpPr>
        <p:spPr>
          <a:xfrm>
            <a:off x="531300" y="4038600"/>
            <a:ext cx="5964900" cy="938100"/>
          </a:xfrm>
          <a:prstGeom prst="rect">
            <a:avLst/>
          </a:prstGeom>
          <a:solidFill>
            <a:srgbClr val="FFEFBE"/>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Dans les kits pédagogiques vous trouverez des mémos rédigés de manière claire et lisible que vous pouvez utiliser lors de vos ateliers. </a:t>
            </a:r>
            <a:endParaRPr b="1"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Nous vous encourageons également à vous en inspirer pour créer vos mémos avec vos participantes et participants.</a:t>
            </a:r>
            <a:endParaRPr b="1" i="0" sz="1100" u="none" cap="none" strike="noStrike">
              <a:solidFill>
                <a:srgbClr val="213A8E"/>
              </a:solidFill>
              <a:latin typeface="Arial"/>
              <a:ea typeface="Arial"/>
              <a:cs typeface="Arial"/>
              <a:sym typeface="Arial"/>
            </a:endParaRPr>
          </a:p>
        </p:txBody>
      </p:sp>
      <p:sp>
        <p:nvSpPr>
          <p:cNvPr id="77" name="Google Shape;77;p2"/>
          <p:cNvSpPr txBox="1"/>
          <p:nvPr/>
        </p:nvSpPr>
        <p:spPr>
          <a:xfrm>
            <a:off x="607500" y="5266475"/>
            <a:ext cx="4781700" cy="2954700"/>
          </a:xfrm>
          <a:prstGeom prst="rect">
            <a:avLst/>
          </a:prstGeom>
          <a:noFill/>
          <a:ln>
            <a:noFill/>
          </a:ln>
        </p:spPr>
        <p:txBody>
          <a:bodyPr anchorCtr="0" anchor="t" bIns="91425" lIns="91425" spcFirstLastPara="1" rIns="91425" wrap="square" tIns="91425">
            <a:spAutoFit/>
          </a:bodyPr>
          <a:lstStyle/>
          <a:p>
            <a:pPr indent="-298450" lvl="0" marL="457200" marR="0" rtl="0" algn="l">
              <a:lnSpc>
                <a:spcPct val="100000"/>
              </a:lnSpc>
              <a:spcBef>
                <a:spcPts val="0"/>
              </a:spcBef>
              <a:spcAft>
                <a:spcPts val="0"/>
              </a:spcAft>
              <a:buClr>
                <a:srgbClr val="1155CC"/>
              </a:buClr>
              <a:buSzPts val="1100"/>
              <a:buChar char="➢"/>
            </a:pPr>
            <a:r>
              <a:rPr b="1" i="0" lang="fr" sz="1100" cap="none" strike="noStrike">
                <a:solidFill>
                  <a:srgbClr val="1155CC"/>
                </a:solidFill>
              </a:rPr>
              <a:t>Le mot de passe - mémo </a:t>
            </a:r>
            <a:endParaRPr b="1" i="0" sz="1100" u="none" cap="none" strike="noStrike">
              <a:solidFill>
                <a:srgbClr val="1155CC"/>
              </a:solidFill>
            </a:endParaRPr>
          </a:p>
          <a:p>
            <a:pPr indent="-298450" lvl="0" marL="457200" marR="0" rtl="0" algn="l">
              <a:lnSpc>
                <a:spcPct val="100000"/>
              </a:lnSpc>
              <a:spcBef>
                <a:spcPts val="1000"/>
              </a:spcBef>
              <a:spcAft>
                <a:spcPts val="0"/>
              </a:spcAft>
              <a:buClr>
                <a:srgbClr val="1155CC"/>
              </a:buClr>
              <a:buSzPts val="1100"/>
              <a:buChar char="➢"/>
            </a:pPr>
            <a:r>
              <a:rPr b="1" i="0" lang="fr" sz="1100" cap="none" strike="noStrike">
                <a:solidFill>
                  <a:srgbClr val="1155CC"/>
                </a:solidFill>
              </a:rPr>
              <a:t>Assistant vocal Google 2 - Découvrir un assistant vocal (mémo)</a:t>
            </a:r>
            <a:endParaRPr b="1" i="0" sz="1100" u="none" cap="none" strike="noStrike">
              <a:solidFill>
                <a:srgbClr val="000000"/>
              </a:solidFill>
            </a:endParaRPr>
          </a:p>
          <a:p>
            <a:pPr indent="-298450" lvl="0" marL="457200" marR="0" rtl="0" algn="l">
              <a:lnSpc>
                <a:spcPct val="100000"/>
              </a:lnSpc>
              <a:spcBef>
                <a:spcPts val="1000"/>
              </a:spcBef>
              <a:spcAft>
                <a:spcPts val="0"/>
              </a:spcAft>
              <a:buClr>
                <a:srgbClr val="1155CC"/>
              </a:buClr>
              <a:buSzPts val="1100"/>
              <a:buChar char="➢"/>
            </a:pPr>
            <a:r>
              <a:rPr b="1" i="0" lang="fr" sz="1100" cap="none" strike="noStrike">
                <a:solidFill>
                  <a:srgbClr val="1155CC"/>
                </a:solidFill>
              </a:rPr>
              <a:t>Cyberharcèlement 4 - mémo</a:t>
            </a:r>
            <a:endParaRPr b="1" i="0" sz="1100" u="none" cap="none" strike="noStrike">
              <a:solidFill>
                <a:srgbClr val="1155CC"/>
              </a:solidFill>
            </a:endParaRPr>
          </a:p>
          <a:p>
            <a:pPr indent="-298450" lvl="0" marL="457200" marR="0" rtl="0" algn="l">
              <a:lnSpc>
                <a:spcPct val="100000"/>
              </a:lnSpc>
              <a:spcBef>
                <a:spcPts val="1000"/>
              </a:spcBef>
              <a:spcAft>
                <a:spcPts val="0"/>
              </a:spcAft>
              <a:buClr>
                <a:srgbClr val="1155CC"/>
              </a:buClr>
              <a:buSzPts val="1100"/>
              <a:buChar char="➢"/>
            </a:pPr>
            <a:r>
              <a:rPr b="1" i="0" lang="fr" sz="1100" cap="none" strike="noStrike">
                <a:solidFill>
                  <a:srgbClr val="1155CC"/>
                </a:solidFill>
              </a:rPr>
              <a:t>Cyber malveillances - mémo</a:t>
            </a:r>
            <a:r>
              <a:rPr b="1" i="0" lang="fr" sz="1100" u="none" cap="none" strike="noStrike">
                <a:solidFill>
                  <a:srgbClr val="000000"/>
                </a:solidFill>
              </a:rPr>
              <a:t>	</a:t>
            </a:r>
            <a:endParaRPr b="1" i="0" sz="1100" u="none" cap="none" strike="noStrike">
              <a:solidFill>
                <a:srgbClr val="000000"/>
              </a:solidFill>
            </a:endParaRPr>
          </a:p>
          <a:p>
            <a:pPr indent="-298450" lvl="0" marL="457200" marR="0" rtl="0" algn="l">
              <a:lnSpc>
                <a:spcPct val="100000"/>
              </a:lnSpc>
              <a:spcBef>
                <a:spcPts val="1000"/>
              </a:spcBef>
              <a:spcAft>
                <a:spcPts val="0"/>
              </a:spcAft>
              <a:buClr>
                <a:srgbClr val="1155CC"/>
              </a:buClr>
              <a:buSzPts val="1100"/>
              <a:buChar char="➢"/>
            </a:pPr>
            <a:r>
              <a:rPr b="1" i="0" lang="fr" sz="1100" cap="none" strike="noStrike">
                <a:solidFill>
                  <a:srgbClr val="1155CC"/>
                </a:solidFill>
              </a:rPr>
              <a:t>Identité numérique 4 - mémo</a:t>
            </a:r>
            <a:r>
              <a:rPr b="1" i="0" lang="fr" sz="1100" u="none" cap="none" strike="noStrike">
                <a:solidFill>
                  <a:srgbClr val="1155CC"/>
                </a:solidFill>
              </a:rPr>
              <a:t>	</a:t>
            </a:r>
            <a:endParaRPr b="1" i="0" sz="1100" u="none" cap="none" strike="noStrike">
              <a:solidFill>
                <a:srgbClr val="1155CC"/>
              </a:solidFill>
            </a:endParaRPr>
          </a:p>
          <a:p>
            <a:pPr indent="-298450" lvl="0" marL="457200" marR="0" rtl="0" algn="l">
              <a:lnSpc>
                <a:spcPct val="100000"/>
              </a:lnSpc>
              <a:spcBef>
                <a:spcPts val="1000"/>
              </a:spcBef>
              <a:spcAft>
                <a:spcPts val="0"/>
              </a:spcAft>
              <a:buClr>
                <a:srgbClr val="1155CC"/>
              </a:buClr>
              <a:buSzPts val="1100"/>
              <a:buChar char="➢"/>
            </a:pPr>
            <a:r>
              <a:rPr b="1" i="0" lang="fr" sz="1100" cap="none" strike="noStrike">
                <a:solidFill>
                  <a:srgbClr val="1155CC"/>
                </a:solidFill>
              </a:rPr>
              <a:t>Le mot de passe - mémo </a:t>
            </a:r>
            <a:endParaRPr b="1" i="0" sz="1100" u="none" cap="none" strike="noStrike">
              <a:solidFill>
                <a:srgbClr val="1155CC"/>
              </a:solidFill>
            </a:endParaRPr>
          </a:p>
          <a:p>
            <a:pPr indent="-298450" lvl="0" marL="457200" marR="0" rtl="0" algn="l">
              <a:lnSpc>
                <a:spcPct val="115000"/>
              </a:lnSpc>
              <a:spcBef>
                <a:spcPts val="1000"/>
              </a:spcBef>
              <a:spcAft>
                <a:spcPts val="0"/>
              </a:spcAft>
              <a:buClr>
                <a:srgbClr val="1155CC"/>
              </a:buClr>
              <a:buSzPts val="1100"/>
              <a:buChar char="➢"/>
            </a:pPr>
            <a:r>
              <a:rPr b="1" i="0" lang="fr" sz="1100" cap="none" strike="noStrike">
                <a:solidFill>
                  <a:srgbClr val="1155CC"/>
                </a:solidFill>
              </a:rPr>
              <a:t>Protéger mes données personnelles- mémo</a:t>
            </a:r>
            <a:endParaRPr b="1" i="0" sz="1000" cap="none" strike="noStrike">
              <a:solidFill>
                <a:srgbClr val="1155CC"/>
              </a:solidFill>
            </a:endParaRPr>
          </a:p>
          <a:p>
            <a:pPr indent="-298450" lvl="0" marL="457200" marR="0" rtl="0" algn="l">
              <a:lnSpc>
                <a:spcPct val="115000"/>
              </a:lnSpc>
              <a:spcBef>
                <a:spcPts val="1000"/>
              </a:spcBef>
              <a:spcAft>
                <a:spcPts val="0"/>
              </a:spcAft>
              <a:buClr>
                <a:srgbClr val="1155CC"/>
              </a:buClr>
              <a:buSzPts val="1100"/>
              <a:buChar char="➢"/>
            </a:pPr>
            <a:r>
              <a:rPr b="1" i="0" lang="fr" sz="1100" cap="none" strike="noStrike">
                <a:solidFill>
                  <a:srgbClr val="1155CC"/>
                </a:solidFill>
              </a:rPr>
              <a:t> Faire une recherche sur internet- mémo</a:t>
            </a:r>
            <a:endParaRPr b="1" i="0" sz="1000" cap="none" strike="noStrike">
              <a:solidFill>
                <a:srgbClr val="1155CC"/>
              </a:solidFill>
            </a:endParaRPr>
          </a:p>
          <a:p>
            <a:pPr indent="-298450" lvl="0" marL="457200" marR="0" rtl="0" algn="l">
              <a:lnSpc>
                <a:spcPct val="115000"/>
              </a:lnSpc>
              <a:spcBef>
                <a:spcPts val="1000"/>
              </a:spcBef>
              <a:spcAft>
                <a:spcPts val="1000"/>
              </a:spcAft>
              <a:buClr>
                <a:srgbClr val="1155CC"/>
              </a:buClr>
              <a:buSzPts val="1100"/>
              <a:buChar char="➢"/>
            </a:pPr>
            <a:r>
              <a:rPr b="1" i="0" lang="fr" sz="1100" cap="none" strike="noStrike">
                <a:solidFill>
                  <a:srgbClr val="1155CC"/>
                </a:solidFill>
              </a:rPr>
              <a:t>Aller sur internet - mémo </a:t>
            </a:r>
            <a:endParaRPr b="1" i="0" sz="1400" u="none" cap="none" strike="noStrike">
              <a:solidFill>
                <a:srgbClr val="1155CC"/>
              </a:solidFill>
            </a:endParaRPr>
          </a:p>
        </p:txBody>
      </p:sp>
      <p:grpSp>
        <p:nvGrpSpPr>
          <p:cNvPr id="78" name="Google Shape;78;p2"/>
          <p:cNvGrpSpPr/>
          <p:nvPr/>
        </p:nvGrpSpPr>
        <p:grpSpPr>
          <a:xfrm>
            <a:off x="6968246" y="381011"/>
            <a:ext cx="442373" cy="420775"/>
            <a:chOff x="-6690625" y="3631325"/>
            <a:chExt cx="307225" cy="292225"/>
          </a:xfrm>
        </p:grpSpPr>
        <p:sp>
          <p:nvSpPr>
            <p:cNvPr id="79" name="Google Shape;79;p2"/>
            <p:cNvSpPr/>
            <p:nvPr/>
          </p:nvSpPr>
          <p:spPr>
            <a:xfrm>
              <a:off x="-6690625" y="3631325"/>
              <a:ext cx="222925" cy="292225"/>
            </a:xfrm>
            <a:custGeom>
              <a:rect b="b" l="l" r="r" t="t"/>
              <a:pathLst>
                <a:path extrusionOk="0" h="11689" w="8917">
                  <a:moveTo>
                    <a:pt x="5861" y="2773"/>
                  </a:moveTo>
                  <a:cubicBezTo>
                    <a:pt x="6270" y="2773"/>
                    <a:pt x="6333" y="3435"/>
                    <a:pt x="5861" y="3435"/>
                  </a:cubicBezTo>
                  <a:lnTo>
                    <a:pt x="3813" y="3435"/>
                  </a:lnTo>
                  <a:cubicBezTo>
                    <a:pt x="3372" y="3435"/>
                    <a:pt x="3340" y="2773"/>
                    <a:pt x="3813" y="2773"/>
                  </a:cubicBezTo>
                  <a:close/>
                  <a:moveTo>
                    <a:pt x="2742" y="0"/>
                  </a:moveTo>
                  <a:lnTo>
                    <a:pt x="2742" y="2395"/>
                  </a:lnTo>
                  <a:cubicBezTo>
                    <a:pt x="2742" y="2584"/>
                    <a:pt x="2584" y="2741"/>
                    <a:pt x="2395" y="2741"/>
                  </a:cubicBezTo>
                  <a:lnTo>
                    <a:pt x="1" y="2741"/>
                  </a:lnTo>
                  <a:lnTo>
                    <a:pt x="1" y="10649"/>
                  </a:lnTo>
                  <a:cubicBezTo>
                    <a:pt x="1" y="11216"/>
                    <a:pt x="473" y="11689"/>
                    <a:pt x="1009" y="11689"/>
                  </a:cubicBezTo>
                  <a:lnTo>
                    <a:pt x="7909" y="11689"/>
                  </a:lnTo>
                  <a:cubicBezTo>
                    <a:pt x="8444" y="11689"/>
                    <a:pt x="8917" y="11248"/>
                    <a:pt x="8917" y="10649"/>
                  </a:cubicBezTo>
                  <a:lnTo>
                    <a:pt x="8917" y="7751"/>
                  </a:lnTo>
                  <a:lnTo>
                    <a:pt x="6491" y="10177"/>
                  </a:lnTo>
                  <a:cubicBezTo>
                    <a:pt x="6491" y="10271"/>
                    <a:pt x="6428" y="10303"/>
                    <a:pt x="6365" y="10303"/>
                  </a:cubicBezTo>
                  <a:lnTo>
                    <a:pt x="4317" y="10901"/>
                  </a:lnTo>
                  <a:cubicBezTo>
                    <a:pt x="4198" y="10938"/>
                    <a:pt x="4080" y="10955"/>
                    <a:pt x="3967" y="10955"/>
                  </a:cubicBezTo>
                  <a:cubicBezTo>
                    <a:pt x="3209" y="10955"/>
                    <a:pt x="2625" y="10192"/>
                    <a:pt x="2899" y="9452"/>
                  </a:cubicBezTo>
                  <a:lnTo>
                    <a:pt x="3057" y="8979"/>
                  </a:lnTo>
                  <a:lnTo>
                    <a:pt x="1765" y="8979"/>
                  </a:lnTo>
                  <a:cubicBezTo>
                    <a:pt x="1324" y="8979"/>
                    <a:pt x="1293" y="8255"/>
                    <a:pt x="1765" y="8255"/>
                  </a:cubicBezTo>
                  <a:lnTo>
                    <a:pt x="3277" y="8255"/>
                  </a:lnTo>
                  <a:lnTo>
                    <a:pt x="3529" y="7593"/>
                  </a:lnTo>
                  <a:lnTo>
                    <a:pt x="1797" y="7593"/>
                  </a:lnTo>
                  <a:cubicBezTo>
                    <a:pt x="1356" y="7593"/>
                    <a:pt x="1324" y="6869"/>
                    <a:pt x="1797" y="6869"/>
                  </a:cubicBezTo>
                  <a:lnTo>
                    <a:pt x="4034" y="6869"/>
                  </a:lnTo>
                  <a:lnTo>
                    <a:pt x="4695" y="6207"/>
                  </a:lnTo>
                  <a:lnTo>
                    <a:pt x="1765" y="6207"/>
                  </a:lnTo>
                  <a:cubicBezTo>
                    <a:pt x="1324" y="6207"/>
                    <a:pt x="1293" y="5514"/>
                    <a:pt x="1765" y="5514"/>
                  </a:cubicBezTo>
                  <a:lnTo>
                    <a:pt x="5388" y="5514"/>
                  </a:lnTo>
                  <a:lnTo>
                    <a:pt x="6050" y="4821"/>
                  </a:lnTo>
                  <a:lnTo>
                    <a:pt x="1734" y="4821"/>
                  </a:lnTo>
                  <a:cubicBezTo>
                    <a:pt x="1293" y="4821"/>
                    <a:pt x="1261" y="4128"/>
                    <a:pt x="1734" y="4128"/>
                  </a:cubicBezTo>
                  <a:lnTo>
                    <a:pt x="6711" y="4128"/>
                  </a:lnTo>
                  <a:cubicBezTo>
                    <a:pt x="6963" y="3876"/>
                    <a:pt x="8696" y="2080"/>
                    <a:pt x="8917" y="1891"/>
                  </a:cubicBezTo>
                  <a:lnTo>
                    <a:pt x="8917" y="1009"/>
                  </a:lnTo>
                  <a:cubicBezTo>
                    <a:pt x="8917" y="473"/>
                    <a:pt x="8507" y="0"/>
                    <a:pt x="7909" y="0"/>
                  </a:cubicBez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2"/>
            <p:cNvSpPr/>
            <p:nvPr/>
          </p:nvSpPr>
          <p:spPr>
            <a:xfrm>
              <a:off x="-6604350" y="3832175"/>
              <a:ext cx="58675" cy="56550"/>
            </a:xfrm>
            <a:custGeom>
              <a:rect b="b" l="l" r="r" t="t"/>
              <a:pathLst>
                <a:path extrusionOk="0" h="2262" w="2347">
                  <a:moveTo>
                    <a:pt x="614" y="0"/>
                  </a:moveTo>
                  <a:lnTo>
                    <a:pt x="110" y="1607"/>
                  </a:lnTo>
                  <a:cubicBezTo>
                    <a:pt x="1" y="1934"/>
                    <a:pt x="222" y="2262"/>
                    <a:pt x="550" y="2262"/>
                  </a:cubicBezTo>
                  <a:cubicBezTo>
                    <a:pt x="600" y="2262"/>
                    <a:pt x="654" y="2254"/>
                    <a:pt x="709" y="2237"/>
                  </a:cubicBezTo>
                  <a:lnTo>
                    <a:pt x="2347" y="1701"/>
                  </a:lnTo>
                  <a:lnTo>
                    <a:pt x="614" y="0"/>
                  </a:ln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p2"/>
            <p:cNvSpPr/>
            <p:nvPr/>
          </p:nvSpPr>
          <p:spPr>
            <a:xfrm>
              <a:off x="-6470875" y="3684775"/>
              <a:ext cx="87475" cy="71800"/>
            </a:xfrm>
            <a:custGeom>
              <a:rect b="b" l="l" r="r" t="t"/>
              <a:pathLst>
                <a:path extrusionOk="0" h="2872" w="3499">
                  <a:moveTo>
                    <a:pt x="1479" y="1"/>
                  </a:moveTo>
                  <a:cubicBezTo>
                    <a:pt x="1176" y="1"/>
                    <a:pt x="868" y="114"/>
                    <a:pt x="599" y="383"/>
                  </a:cubicBezTo>
                  <a:lnTo>
                    <a:pt x="1" y="950"/>
                  </a:lnTo>
                  <a:lnTo>
                    <a:pt x="1954" y="2872"/>
                  </a:lnTo>
                  <a:lnTo>
                    <a:pt x="2521" y="2305"/>
                  </a:lnTo>
                  <a:cubicBezTo>
                    <a:pt x="3498" y="1352"/>
                    <a:pt x="2524" y="1"/>
                    <a:pt x="1479" y="1"/>
                  </a:cubicBez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 name="Google Shape;82;p2"/>
            <p:cNvSpPr/>
            <p:nvPr/>
          </p:nvSpPr>
          <p:spPr>
            <a:xfrm>
              <a:off x="-6578775" y="3721900"/>
              <a:ext cx="143375" cy="143375"/>
            </a:xfrm>
            <a:custGeom>
              <a:rect b="b" l="l" r="r" t="t"/>
              <a:pathLst>
                <a:path extrusionOk="0" h="5735" w="5735">
                  <a:moveTo>
                    <a:pt x="3813" y="1"/>
                  </a:moveTo>
                  <a:lnTo>
                    <a:pt x="1" y="3813"/>
                  </a:lnTo>
                  <a:lnTo>
                    <a:pt x="1922" y="5734"/>
                  </a:lnTo>
                  <a:lnTo>
                    <a:pt x="4474" y="3183"/>
                  </a:lnTo>
                  <a:lnTo>
                    <a:pt x="5734" y="1922"/>
                  </a:lnTo>
                  <a:lnTo>
                    <a:pt x="3813" y="1"/>
                  </a:ln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 name="Google Shape;83;p2"/>
            <p:cNvSpPr/>
            <p:nvPr/>
          </p:nvSpPr>
          <p:spPr>
            <a:xfrm>
              <a:off x="-6685100" y="3636850"/>
              <a:ext cx="47275" cy="46475"/>
            </a:xfrm>
            <a:custGeom>
              <a:rect b="b" l="l" r="r" t="t"/>
              <a:pathLst>
                <a:path extrusionOk="0" h="1859" w="1891">
                  <a:moveTo>
                    <a:pt x="1891" y="0"/>
                  </a:moveTo>
                  <a:lnTo>
                    <a:pt x="0" y="1859"/>
                  </a:lnTo>
                  <a:lnTo>
                    <a:pt x="1891" y="1859"/>
                  </a:lnTo>
                  <a:lnTo>
                    <a:pt x="1891" y="0"/>
                  </a:ln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3"/>
          <p:cNvSpPr txBox="1"/>
          <p:nvPr/>
        </p:nvSpPr>
        <p:spPr>
          <a:xfrm>
            <a:off x="1315050" y="350625"/>
            <a:ext cx="5539500" cy="520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1" i="0" lang="fr" sz="2500" u="none" cap="none" strike="noStrike">
                <a:solidFill>
                  <a:srgbClr val="213A8E"/>
                </a:solidFill>
                <a:latin typeface="Arial"/>
                <a:ea typeface="Arial"/>
                <a:cs typeface="Arial"/>
                <a:sym typeface="Arial"/>
              </a:rPr>
              <a:t>Principales règles en FALC</a:t>
            </a:r>
            <a:endParaRPr b="1" i="0" sz="2500" u="none" cap="none" strike="noStrike">
              <a:solidFill>
                <a:srgbClr val="213A8E"/>
              </a:solidFill>
              <a:latin typeface="Arial"/>
              <a:ea typeface="Arial"/>
              <a:cs typeface="Arial"/>
              <a:sym typeface="Arial"/>
            </a:endParaRPr>
          </a:p>
        </p:txBody>
      </p:sp>
      <p:sp>
        <p:nvSpPr>
          <p:cNvPr id="89" name="Google Shape;89;p3"/>
          <p:cNvSpPr txBox="1"/>
          <p:nvPr/>
        </p:nvSpPr>
        <p:spPr>
          <a:xfrm>
            <a:off x="985600" y="2007750"/>
            <a:ext cx="3457800" cy="3650100"/>
          </a:xfrm>
          <a:prstGeom prst="rect">
            <a:avLst/>
          </a:prstGeom>
          <a:noFill/>
          <a:ln>
            <a:noFill/>
          </a:ln>
        </p:spPr>
        <p:txBody>
          <a:bodyPr anchorCtr="0" anchor="t" bIns="91425" lIns="91425" spcFirstLastPara="1" rIns="91425" wrap="square" tIns="91425">
            <a:noAutofit/>
          </a:bodyPr>
          <a:lstStyle/>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Je fais ou je valide mon document avec des personnes concernée.</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J’utilise le “je” ou le “vous”.</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J’écris les informations importantes.</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Je place les informations dans un ordre logique.</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J’utilise des phrase courtes</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Je mets une seule information par phrase.</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J’utilise des liste à puce plutôt que des virgules. </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J’utilise des mots connus de tous.</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J’explique les mots compliqués.</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Je répète les informations importantes.</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Je propose des exemples de la vie quotidienne.</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J’écris au présent.</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Je fais des phrases positives.</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Je mets les chiffres en chiffre.</a:t>
            </a:r>
            <a:endParaRPr b="0" i="0" sz="1400" u="none" cap="none" strike="noStrike">
              <a:solidFill>
                <a:schemeClr val="dk2"/>
              </a:solidFill>
              <a:latin typeface="Arial"/>
              <a:ea typeface="Arial"/>
              <a:cs typeface="Arial"/>
              <a:sym typeface="Arial"/>
            </a:endParaRPr>
          </a:p>
          <a:p>
            <a:pPr indent="269999"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a:p>
            <a:pPr indent="269999"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grpSp>
        <p:nvGrpSpPr>
          <p:cNvPr id="90" name="Google Shape;90;p3"/>
          <p:cNvGrpSpPr/>
          <p:nvPr/>
        </p:nvGrpSpPr>
        <p:grpSpPr>
          <a:xfrm>
            <a:off x="985613" y="984750"/>
            <a:ext cx="6422236" cy="426000"/>
            <a:chOff x="376000" y="1279150"/>
            <a:chExt cx="6806100" cy="426000"/>
          </a:xfrm>
        </p:grpSpPr>
        <p:sp>
          <p:nvSpPr>
            <p:cNvPr id="91" name="Google Shape;91;p3"/>
            <p:cNvSpPr/>
            <p:nvPr/>
          </p:nvSpPr>
          <p:spPr>
            <a:xfrm>
              <a:off x="376000" y="1361925"/>
              <a:ext cx="6806100" cy="331200"/>
            </a:xfrm>
            <a:prstGeom prst="rect">
              <a:avLst/>
            </a:prstGeom>
            <a:solidFill>
              <a:srgbClr val="213A8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92" name="Google Shape;92;p3"/>
            <p:cNvSpPr txBox="1"/>
            <p:nvPr/>
          </p:nvSpPr>
          <p:spPr>
            <a:xfrm>
              <a:off x="1803400" y="1279150"/>
              <a:ext cx="3945000" cy="426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Arial"/>
                <a:buNone/>
              </a:pPr>
              <a:r>
                <a:rPr b="1" i="0" lang="fr" sz="1600" u="none" cap="none" strike="noStrike">
                  <a:solidFill>
                    <a:schemeClr val="lt1"/>
                  </a:solidFill>
                  <a:latin typeface="Barlow"/>
                  <a:ea typeface="Barlow"/>
                  <a:cs typeface="Barlow"/>
                  <a:sym typeface="Barlow"/>
                </a:rPr>
                <a:t>Écrire</a:t>
              </a:r>
              <a:endParaRPr b="1" i="0" sz="1600" u="none" cap="none" strike="noStrike">
                <a:solidFill>
                  <a:schemeClr val="lt1"/>
                </a:solidFill>
                <a:latin typeface="Barlow"/>
                <a:ea typeface="Barlow"/>
                <a:cs typeface="Barlow"/>
                <a:sym typeface="Barlow"/>
              </a:endParaRPr>
            </a:p>
          </p:txBody>
        </p:sp>
      </p:grpSp>
      <p:grpSp>
        <p:nvGrpSpPr>
          <p:cNvPr id="93" name="Google Shape;93;p3"/>
          <p:cNvGrpSpPr/>
          <p:nvPr/>
        </p:nvGrpSpPr>
        <p:grpSpPr>
          <a:xfrm>
            <a:off x="1900000" y="1486962"/>
            <a:ext cx="1805975" cy="520800"/>
            <a:chOff x="5376125" y="2095812"/>
            <a:chExt cx="1805975" cy="520800"/>
          </a:xfrm>
        </p:grpSpPr>
        <p:sp>
          <p:nvSpPr>
            <p:cNvPr id="94" name="Google Shape;94;p3"/>
            <p:cNvSpPr/>
            <p:nvPr/>
          </p:nvSpPr>
          <p:spPr>
            <a:xfrm>
              <a:off x="5376125" y="2190600"/>
              <a:ext cx="1467900" cy="331200"/>
            </a:xfrm>
            <a:prstGeom prst="rect">
              <a:avLst/>
            </a:prstGeom>
            <a:solidFill>
              <a:srgbClr val="C9DAF8"/>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 name="Google Shape;95;p3"/>
            <p:cNvSpPr txBox="1"/>
            <p:nvPr/>
          </p:nvSpPr>
          <p:spPr>
            <a:xfrm>
              <a:off x="5435300" y="2143250"/>
              <a:ext cx="828600" cy="426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fr" sz="1600" u="none" cap="none" strike="noStrike">
                  <a:solidFill>
                    <a:schemeClr val="dk1"/>
                  </a:solidFill>
                  <a:latin typeface="Barlow"/>
                  <a:ea typeface="Barlow"/>
                  <a:cs typeface="Barlow"/>
                  <a:sym typeface="Barlow"/>
                </a:rPr>
                <a:t>Je fais </a:t>
              </a:r>
              <a:endParaRPr b="1" i="0" sz="1600" u="none" cap="none" strike="noStrike">
                <a:solidFill>
                  <a:schemeClr val="dk1"/>
                </a:solidFill>
                <a:latin typeface="Barlow"/>
                <a:ea typeface="Barlow"/>
                <a:cs typeface="Barlow"/>
                <a:sym typeface="Barlow"/>
              </a:endParaRPr>
            </a:p>
          </p:txBody>
        </p:sp>
        <p:pic>
          <p:nvPicPr>
            <p:cNvPr id="96" name="Google Shape;96;p3"/>
            <p:cNvPicPr preferRelativeResize="0"/>
            <p:nvPr/>
          </p:nvPicPr>
          <p:blipFill rotWithShape="1">
            <a:blip r:embed="rId3">
              <a:alphaModFix/>
            </a:blip>
            <a:srcRect b="0" l="0" r="0" t="0"/>
            <a:stretch/>
          </p:blipFill>
          <p:spPr>
            <a:xfrm>
              <a:off x="6661300" y="2095812"/>
              <a:ext cx="520800" cy="520800"/>
            </a:xfrm>
            <a:prstGeom prst="rect">
              <a:avLst/>
            </a:prstGeom>
            <a:noFill/>
            <a:ln>
              <a:noFill/>
            </a:ln>
          </p:spPr>
        </p:pic>
      </p:grpSp>
      <p:grpSp>
        <p:nvGrpSpPr>
          <p:cNvPr id="97" name="Google Shape;97;p3"/>
          <p:cNvGrpSpPr/>
          <p:nvPr/>
        </p:nvGrpSpPr>
        <p:grpSpPr>
          <a:xfrm>
            <a:off x="5124100" y="1486950"/>
            <a:ext cx="1805975" cy="520800"/>
            <a:chOff x="5264575" y="1586675"/>
            <a:chExt cx="1805975" cy="520800"/>
          </a:xfrm>
        </p:grpSpPr>
        <p:sp>
          <p:nvSpPr>
            <p:cNvPr id="98" name="Google Shape;98;p3"/>
            <p:cNvSpPr/>
            <p:nvPr/>
          </p:nvSpPr>
          <p:spPr>
            <a:xfrm>
              <a:off x="5264575" y="1681475"/>
              <a:ext cx="1467900" cy="331200"/>
            </a:xfrm>
            <a:prstGeom prst="rect">
              <a:avLst/>
            </a:prstGeom>
            <a:solidFill>
              <a:srgbClr val="EA9999"/>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 name="Google Shape;99;p3"/>
            <p:cNvSpPr txBox="1"/>
            <p:nvPr/>
          </p:nvSpPr>
          <p:spPr>
            <a:xfrm>
              <a:off x="5347525" y="1634075"/>
              <a:ext cx="994200" cy="426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fr" sz="1600" u="none" cap="none" strike="noStrike">
                  <a:solidFill>
                    <a:srgbClr val="000000"/>
                  </a:solidFill>
                  <a:latin typeface="Barlow"/>
                  <a:ea typeface="Barlow"/>
                  <a:cs typeface="Barlow"/>
                  <a:sym typeface="Barlow"/>
                </a:rPr>
                <a:t>J’évite </a:t>
              </a:r>
              <a:endParaRPr b="1" i="0" sz="1600" u="none" cap="none" strike="noStrike">
                <a:solidFill>
                  <a:srgbClr val="000000"/>
                </a:solidFill>
                <a:latin typeface="Barlow"/>
                <a:ea typeface="Barlow"/>
                <a:cs typeface="Barlow"/>
                <a:sym typeface="Barlow"/>
              </a:endParaRPr>
            </a:p>
          </p:txBody>
        </p:sp>
        <p:pic>
          <p:nvPicPr>
            <p:cNvPr id="100" name="Google Shape;100;p3"/>
            <p:cNvPicPr preferRelativeResize="0"/>
            <p:nvPr/>
          </p:nvPicPr>
          <p:blipFill rotWithShape="1">
            <a:blip r:embed="rId4">
              <a:alphaModFix/>
            </a:blip>
            <a:srcRect b="0" l="0" r="0" t="0"/>
            <a:stretch/>
          </p:blipFill>
          <p:spPr>
            <a:xfrm>
              <a:off x="6549750" y="1586675"/>
              <a:ext cx="520800" cy="520800"/>
            </a:xfrm>
            <a:prstGeom prst="rect">
              <a:avLst/>
            </a:prstGeom>
            <a:noFill/>
            <a:ln>
              <a:noFill/>
            </a:ln>
          </p:spPr>
        </p:pic>
      </p:grpSp>
      <p:sp>
        <p:nvSpPr>
          <p:cNvPr id="101" name="Google Shape;101;p3"/>
          <p:cNvSpPr txBox="1"/>
          <p:nvPr/>
        </p:nvSpPr>
        <p:spPr>
          <a:xfrm>
            <a:off x="4443400" y="2135000"/>
            <a:ext cx="2964600" cy="3650100"/>
          </a:xfrm>
          <a:prstGeom prst="rect">
            <a:avLst/>
          </a:prstGeom>
          <a:noFill/>
          <a:ln>
            <a:noFill/>
          </a:ln>
        </p:spPr>
        <p:txBody>
          <a:bodyPr anchorCtr="0" anchor="t" bIns="91425" lIns="91425" spcFirstLastPara="1" rIns="91425" wrap="square" tIns="91425">
            <a:noAutofit/>
          </a:bodyPr>
          <a:lstStyle/>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J’évite les signes compliqués comme les parenthèses ou les guillemets.</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J’évite les métaphores et les images.</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J’évite le vocabulaire professionnel ou étranger, sauf s’il est très connu.</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J’évite les sigles.</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J’évite les abréviations.</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J’évite les pourcentage et je privilégie les ordres de grandeur comme </a:t>
            </a:r>
            <a:r>
              <a:rPr b="0" i="1" lang="fr" sz="1200" u="none" cap="none" strike="noStrike">
                <a:solidFill>
                  <a:schemeClr val="dk2"/>
                </a:solidFill>
                <a:latin typeface="Arial"/>
                <a:ea typeface="Arial"/>
                <a:cs typeface="Arial"/>
                <a:sym typeface="Arial"/>
              </a:rPr>
              <a:t>beaucoup, quelques, etc.</a:t>
            </a:r>
            <a:endParaRPr b="0" i="1"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J’évite d’écrire les dates en chiffre (</a:t>
            </a:r>
            <a:r>
              <a:rPr b="0" i="1" lang="fr" sz="1200" u="none" cap="none" strike="noStrike">
                <a:solidFill>
                  <a:schemeClr val="dk2"/>
                </a:solidFill>
                <a:latin typeface="Arial"/>
                <a:ea typeface="Arial"/>
                <a:cs typeface="Arial"/>
                <a:sym typeface="Arial"/>
              </a:rPr>
              <a:t>11/03/24</a:t>
            </a:r>
            <a:r>
              <a:rPr b="0" i="0" lang="fr" sz="1200" u="none" cap="none" strike="noStrike">
                <a:solidFill>
                  <a:schemeClr val="dk2"/>
                </a:solidFill>
                <a:latin typeface="Arial"/>
                <a:ea typeface="Arial"/>
                <a:cs typeface="Arial"/>
                <a:sym typeface="Arial"/>
              </a:rPr>
              <a:t>) et privilégie l’écriture en lettre (</a:t>
            </a:r>
            <a:r>
              <a:rPr b="0" i="1" lang="fr" sz="1200" u="none" cap="none" strike="noStrike">
                <a:solidFill>
                  <a:schemeClr val="dk2"/>
                </a:solidFill>
                <a:latin typeface="Arial"/>
                <a:ea typeface="Arial"/>
                <a:cs typeface="Arial"/>
                <a:sym typeface="Arial"/>
              </a:rPr>
              <a:t>11 avril 2024</a:t>
            </a:r>
            <a:r>
              <a:rPr b="0" i="0" lang="fr" sz="1200" u="none" cap="none" strike="noStrike">
                <a:solidFill>
                  <a:schemeClr val="dk2"/>
                </a:solidFill>
                <a:latin typeface="Arial"/>
                <a:ea typeface="Arial"/>
                <a:cs typeface="Arial"/>
                <a:sym typeface="Arial"/>
              </a:rPr>
              <a:t>).</a:t>
            </a:r>
            <a:endParaRPr b="0" i="0" sz="1200" u="none" cap="none" strike="noStrike">
              <a:solidFill>
                <a:schemeClr val="dk2"/>
              </a:solidFill>
              <a:latin typeface="Arial"/>
              <a:ea typeface="Arial"/>
              <a:cs typeface="Arial"/>
              <a:sym typeface="Arial"/>
            </a:endParaRPr>
          </a:p>
          <a:p>
            <a:pPr indent="-90001" lvl="0" marL="360000" marR="0" rtl="0" algn="l">
              <a:lnSpc>
                <a:spcPct val="115000"/>
              </a:lnSpc>
              <a:spcBef>
                <a:spcPts val="0"/>
              </a:spcBef>
              <a:spcAft>
                <a:spcPts val="0"/>
              </a:spcAft>
              <a:buClr>
                <a:srgbClr val="000000"/>
              </a:buClr>
              <a:buSzPts val="1200"/>
              <a:buFont typeface="Arial"/>
              <a:buNone/>
            </a:pPr>
            <a:r>
              <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102" name="Google Shape;102;p3"/>
          <p:cNvSpPr txBox="1"/>
          <p:nvPr/>
        </p:nvSpPr>
        <p:spPr>
          <a:xfrm>
            <a:off x="985600" y="7014050"/>
            <a:ext cx="3457800" cy="2842800"/>
          </a:xfrm>
          <a:prstGeom prst="rect">
            <a:avLst/>
          </a:prstGeom>
          <a:noFill/>
          <a:ln>
            <a:noFill/>
          </a:ln>
        </p:spPr>
        <p:txBody>
          <a:bodyPr anchorCtr="0" anchor="t" bIns="91425" lIns="91425" spcFirstLastPara="1" rIns="91425" wrap="square" tIns="91425">
            <a:noAutofit/>
          </a:bodyPr>
          <a:lstStyle/>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J’utilise un police sans empattement, type ARIAL, en taille 14, avec un interligne 1,5.</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Je vais à la ligne à chaque début de phrase.</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J’aligne mon texte à gauche.</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Je mets des titres facile à identifier.</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Je mets des images pour aider à comprendre.</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Je respecte un bon contraste des couleurs.</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Je numérote entièrement les pages (</a:t>
            </a:r>
            <a:r>
              <a:rPr b="0" i="1" lang="fr" sz="1200" u="none" cap="none" strike="noStrike">
                <a:solidFill>
                  <a:schemeClr val="dk2"/>
                </a:solidFill>
                <a:latin typeface="Arial"/>
                <a:ea typeface="Arial"/>
                <a:cs typeface="Arial"/>
                <a:sym typeface="Arial"/>
              </a:rPr>
              <a:t>page 1 sur 2</a:t>
            </a:r>
            <a:r>
              <a:rPr b="0" i="0" lang="fr" sz="1200" u="none" cap="none" strike="noStrike">
                <a:solidFill>
                  <a:schemeClr val="dk2"/>
                </a:solidFill>
                <a:latin typeface="Arial"/>
                <a:ea typeface="Arial"/>
                <a:cs typeface="Arial"/>
                <a:sym typeface="Arial"/>
              </a:rPr>
              <a:t>)</a:t>
            </a:r>
            <a:endParaRPr b="0" i="0" sz="12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grpSp>
        <p:nvGrpSpPr>
          <p:cNvPr id="103" name="Google Shape;103;p3"/>
          <p:cNvGrpSpPr/>
          <p:nvPr/>
        </p:nvGrpSpPr>
        <p:grpSpPr>
          <a:xfrm>
            <a:off x="1061815" y="6084150"/>
            <a:ext cx="6272502" cy="426000"/>
            <a:chOff x="376000" y="1314575"/>
            <a:chExt cx="6806100" cy="426000"/>
          </a:xfrm>
        </p:grpSpPr>
        <p:sp>
          <p:nvSpPr>
            <p:cNvPr id="104" name="Google Shape;104;p3"/>
            <p:cNvSpPr/>
            <p:nvPr/>
          </p:nvSpPr>
          <p:spPr>
            <a:xfrm>
              <a:off x="376000" y="1361925"/>
              <a:ext cx="6806100" cy="331200"/>
            </a:xfrm>
            <a:prstGeom prst="rect">
              <a:avLst/>
            </a:prstGeom>
            <a:solidFill>
              <a:srgbClr val="213A8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05" name="Google Shape;105;p3"/>
            <p:cNvSpPr txBox="1"/>
            <p:nvPr/>
          </p:nvSpPr>
          <p:spPr>
            <a:xfrm>
              <a:off x="2291550" y="1314575"/>
              <a:ext cx="2987700" cy="426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Arial"/>
                <a:buNone/>
              </a:pPr>
              <a:r>
                <a:rPr b="1" i="0" lang="fr" sz="1600" u="none" cap="none" strike="noStrike">
                  <a:solidFill>
                    <a:schemeClr val="lt1"/>
                  </a:solidFill>
                  <a:latin typeface="Barlow"/>
                  <a:ea typeface="Barlow"/>
                  <a:cs typeface="Barlow"/>
                  <a:sym typeface="Barlow"/>
                </a:rPr>
                <a:t>Mettre en page</a:t>
              </a:r>
              <a:endParaRPr b="1" i="0" sz="1600" u="none" cap="none" strike="noStrike">
                <a:solidFill>
                  <a:schemeClr val="lt1"/>
                </a:solidFill>
                <a:latin typeface="Barlow"/>
                <a:ea typeface="Barlow"/>
                <a:cs typeface="Barlow"/>
                <a:sym typeface="Barlow"/>
              </a:endParaRPr>
            </a:p>
          </p:txBody>
        </p:sp>
      </p:grpSp>
      <p:grpSp>
        <p:nvGrpSpPr>
          <p:cNvPr id="106" name="Google Shape;106;p3"/>
          <p:cNvGrpSpPr/>
          <p:nvPr/>
        </p:nvGrpSpPr>
        <p:grpSpPr>
          <a:xfrm>
            <a:off x="1900000" y="6569462"/>
            <a:ext cx="1805975" cy="520800"/>
            <a:chOff x="5376125" y="2095812"/>
            <a:chExt cx="1805975" cy="520800"/>
          </a:xfrm>
        </p:grpSpPr>
        <p:sp>
          <p:nvSpPr>
            <p:cNvPr id="107" name="Google Shape;107;p3"/>
            <p:cNvSpPr/>
            <p:nvPr/>
          </p:nvSpPr>
          <p:spPr>
            <a:xfrm>
              <a:off x="5376125" y="2190600"/>
              <a:ext cx="1467900" cy="331200"/>
            </a:xfrm>
            <a:prstGeom prst="rect">
              <a:avLst/>
            </a:prstGeom>
            <a:solidFill>
              <a:srgbClr val="C9DAF8"/>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Google Shape;108;p3"/>
            <p:cNvSpPr txBox="1"/>
            <p:nvPr/>
          </p:nvSpPr>
          <p:spPr>
            <a:xfrm>
              <a:off x="5435300" y="2143250"/>
              <a:ext cx="828600" cy="426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fr" sz="1600" u="none" cap="none" strike="noStrike">
                  <a:solidFill>
                    <a:schemeClr val="dk1"/>
                  </a:solidFill>
                  <a:latin typeface="Barlow"/>
                  <a:ea typeface="Barlow"/>
                  <a:cs typeface="Barlow"/>
                  <a:sym typeface="Barlow"/>
                </a:rPr>
                <a:t>Je fais </a:t>
              </a:r>
              <a:endParaRPr b="1" i="0" sz="1600" u="none" cap="none" strike="noStrike">
                <a:solidFill>
                  <a:schemeClr val="dk1"/>
                </a:solidFill>
                <a:latin typeface="Barlow"/>
                <a:ea typeface="Barlow"/>
                <a:cs typeface="Barlow"/>
                <a:sym typeface="Barlow"/>
              </a:endParaRPr>
            </a:p>
          </p:txBody>
        </p:sp>
        <p:pic>
          <p:nvPicPr>
            <p:cNvPr id="109" name="Google Shape;109;p3"/>
            <p:cNvPicPr preferRelativeResize="0"/>
            <p:nvPr/>
          </p:nvPicPr>
          <p:blipFill rotWithShape="1">
            <a:blip r:embed="rId3">
              <a:alphaModFix/>
            </a:blip>
            <a:srcRect b="0" l="0" r="0" t="0"/>
            <a:stretch/>
          </p:blipFill>
          <p:spPr>
            <a:xfrm>
              <a:off x="6661300" y="2095812"/>
              <a:ext cx="520800" cy="520800"/>
            </a:xfrm>
            <a:prstGeom prst="rect">
              <a:avLst/>
            </a:prstGeom>
            <a:noFill/>
            <a:ln>
              <a:noFill/>
            </a:ln>
          </p:spPr>
        </p:pic>
      </p:grpSp>
      <p:grpSp>
        <p:nvGrpSpPr>
          <p:cNvPr id="110" name="Google Shape;110;p3"/>
          <p:cNvGrpSpPr/>
          <p:nvPr/>
        </p:nvGrpSpPr>
        <p:grpSpPr>
          <a:xfrm>
            <a:off x="5124100" y="6527225"/>
            <a:ext cx="1805975" cy="520800"/>
            <a:chOff x="5264575" y="1586675"/>
            <a:chExt cx="1805975" cy="520800"/>
          </a:xfrm>
        </p:grpSpPr>
        <p:sp>
          <p:nvSpPr>
            <p:cNvPr id="111" name="Google Shape;111;p3"/>
            <p:cNvSpPr/>
            <p:nvPr/>
          </p:nvSpPr>
          <p:spPr>
            <a:xfrm>
              <a:off x="5264575" y="1681475"/>
              <a:ext cx="1467900" cy="331200"/>
            </a:xfrm>
            <a:prstGeom prst="rect">
              <a:avLst/>
            </a:prstGeom>
            <a:solidFill>
              <a:srgbClr val="EA9999"/>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 name="Google Shape;112;p3"/>
            <p:cNvSpPr txBox="1"/>
            <p:nvPr/>
          </p:nvSpPr>
          <p:spPr>
            <a:xfrm>
              <a:off x="5347525" y="1634075"/>
              <a:ext cx="994200" cy="426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fr" sz="1600" u="none" cap="none" strike="noStrike">
                  <a:solidFill>
                    <a:srgbClr val="000000"/>
                  </a:solidFill>
                  <a:latin typeface="Barlow"/>
                  <a:ea typeface="Barlow"/>
                  <a:cs typeface="Barlow"/>
                  <a:sym typeface="Barlow"/>
                </a:rPr>
                <a:t>J’évite </a:t>
              </a:r>
              <a:endParaRPr b="1" i="0" sz="1600" u="none" cap="none" strike="noStrike">
                <a:solidFill>
                  <a:srgbClr val="000000"/>
                </a:solidFill>
                <a:latin typeface="Barlow"/>
                <a:ea typeface="Barlow"/>
                <a:cs typeface="Barlow"/>
                <a:sym typeface="Barlow"/>
              </a:endParaRPr>
            </a:p>
          </p:txBody>
        </p:sp>
        <p:pic>
          <p:nvPicPr>
            <p:cNvPr id="113" name="Google Shape;113;p3"/>
            <p:cNvPicPr preferRelativeResize="0"/>
            <p:nvPr/>
          </p:nvPicPr>
          <p:blipFill rotWithShape="1">
            <a:blip r:embed="rId4">
              <a:alphaModFix/>
            </a:blip>
            <a:srcRect b="0" l="0" r="0" t="0"/>
            <a:stretch/>
          </p:blipFill>
          <p:spPr>
            <a:xfrm>
              <a:off x="6549750" y="1586675"/>
              <a:ext cx="520800" cy="520800"/>
            </a:xfrm>
            <a:prstGeom prst="rect">
              <a:avLst/>
            </a:prstGeom>
            <a:noFill/>
            <a:ln>
              <a:noFill/>
            </a:ln>
          </p:spPr>
        </p:pic>
      </p:grpSp>
      <p:sp>
        <p:nvSpPr>
          <p:cNvPr id="114" name="Google Shape;114;p3"/>
          <p:cNvSpPr txBox="1"/>
          <p:nvPr/>
        </p:nvSpPr>
        <p:spPr>
          <a:xfrm>
            <a:off x="4443400" y="7065100"/>
            <a:ext cx="2964600" cy="2277600"/>
          </a:xfrm>
          <a:prstGeom prst="rect">
            <a:avLst/>
          </a:prstGeom>
          <a:noFill/>
          <a:ln>
            <a:noFill/>
          </a:ln>
        </p:spPr>
        <p:txBody>
          <a:bodyPr anchorCtr="0" anchor="t" bIns="91425" lIns="91425" spcFirstLastPara="1" rIns="91425" wrap="square" tIns="91425">
            <a:noAutofit/>
          </a:bodyPr>
          <a:lstStyle/>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J’évite de mettre des sous-titre.</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J’évite de mettre des arrière-plans.</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J’évite de mettre des phrases entières en MAJUSCULE ou en </a:t>
            </a:r>
            <a:r>
              <a:rPr b="0" i="1" lang="fr" sz="1200" u="none" cap="none" strike="noStrike">
                <a:solidFill>
                  <a:schemeClr val="dk2"/>
                </a:solidFill>
                <a:latin typeface="Arial"/>
                <a:ea typeface="Arial"/>
                <a:cs typeface="Arial"/>
                <a:sym typeface="Arial"/>
              </a:rPr>
              <a:t>italique</a:t>
            </a:r>
            <a:r>
              <a:rPr b="0" i="0" lang="fr" sz="1200" u="none" cap="none" strike="noStrike">
                <a:solidFill>
                  <a:schemeClr val="dk2"/>
                </a:solidFill>
                <a:latin typeface="Arial"/>
                <a:ea typeface="Arial"/>
                <a:cs typeface="Arial"/>
                <a:sym typeface="Arial"/>
              </a:rPr>
              <a:t>.</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J’évite de souligner les titres.</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J’évite de couper les mots en 2.</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J’évite d'utiliser des chiffres romains.</a:t>
            </a:r>
            <a:endParaRPr b="0" i="0" sz="1200" u="none" cap="none" strike="noStrike">
              <a:solidFill>
                <a:schemeClr val="dk2"/>
              </a:solidFill>
              <a:latin typeface="Arial"/>
              <a:ea typeface="Arial"/>
              <a:cs typeface="Arial"/>
              <a:sym typeface="Arial"/>
            </a:endParaRPr>
          </a:p>
          <a:p>
            <a:pPr indent="-166201" lvl="0" marL="360000" marR="0" rtl="0" algn="l">
              <a:lnSpc>
                <a:spcPct val="115000"/>
              </a:lnSpc>
              <a:spcBef>
                <a:spcPts val="0"/>
              </a:spcBef>
              <a:spcAft>
                <a:spcPts val="0"/>
              </a:spcAft>
              <a:buClr>
                <a:schemeClr val="dk2"/>
              </a:buClr>
              <a:buSzPts val="1200"/>
              <a:buFont typeface="Arial"/>
              <a:buChar char="❏"/>
            </a:pPr>
            <a:r>
              <a:rPr b="0" i="0" lang="fr" sz="1200" u="none" cap="none" strike="noStrike">
                <a:solidFill>
                  <a:schemeClr val="dk2"/>
                </a:solidFill>
                <a:latin typeface="Arial"/>
                <a:ea typeface="Arial"/>
                <a:cs typeface="Arial"/>
                <a:sym typeface="Arial"/>
              </a:rPr>
              <a:t>J’évite d’écrire en colonnes.</a:t>
            </a:r>
            <a:endParaRPr b="0" i="0" sz="1200" u="none" cap="none" strike="noStrike">
              <a:solidFill>
                <a:schemeClr val="dk2"/>
              </a:solidFill>
              <a:latin typeface="Arial"/>
              <a:ea typeface="Arial"/>
              <a:cs typeface="Arial"/>
              <a:sym typeface="Arial"/>
            </a:endParaRPr>
          </a:p>
          <a:p>
            <a:pPr indent="-228600" lvl="0" marL="360000" marR="0" rtl="0" algn="l">
              <a:lnSpc>
                <a:spcPct val="115000"/>
              </a:lnSpc>
              <a:spcBef>
                <a:spcPts val="0"/>
              </a:spcBef>
              <a:spcAft>
                <a:spcPts val="0"/>
              </a:spcAft>
              <a:buClr>
                <a:srgbClr val="000000"/>
              </a:buClr>
              <a:buSzPts val="1200"/>
              <a:buFont typeface="Arial"/>
              <a:buNone/>
            </a:pPr>
            <a:r>
              <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grpSp>
        <p:nvGrpSpPr>
          <p:cNvPr id="115" name="Google Shape;115;p3"/>
          <p:cNvGrpSpPr/>
          <p:nvPr/>
        </p:nvGrpSpPr>
        <p:grpSpPr>
          <a:xfrm>
            <a:off x="215021" y="431411"/>
            <a:ext cx="442373" cy="420775"/>
            <a:chOff x="-6690625" y="3631325"/>
            <a:chExt cx="307225" cy="292225"/>
          </a:xfrm>
        </p:grpSpPr>
        <p:sp>
          <p:nvSpPr>
            <p:cNvPr id="116" name="Google Shape;116;p3"/>
            <p:cNvSpPr/>
            <p:nvPr/>
          </p:nvSpPr>
          <p:spPr>
            <a:xfrm>
              <a:off x="-6690625" y="3631325"/>
              <a:ext cx="222925" cy="292225"/>
            </a:xfrm>
            <a:custGeom>
              <a:rect b="b" l="l" r="r" t="t"/>
              <a:pathLst>
                <a:path extrusionOk="0" h="11689" w="8917">
                  <a:moveTo>
                    <a:pt x="5861" y="2773"/>
                  </a:moveTo>
                  <a:cubicBezTo>
                    <a:pt x="6270" y="2773"/>
                    <a:pt x="6333" y="3435"/>
                    <a:pt x="5861" y="3435"/>
                  </a:cubicBezTo>
                  <a:lnTo>
                    <a:pt x="3813" y="3435"/>
                  </a:lnTo>
                  <a:cubicBezTo>
                    <a:pt x="3372" y="3435"/>
                    <a:pt x="3340" y="2773"/>
                    <a:pt x="3813" y="2773"/>
                  </a:cubicBezTo>
                  <a:close/>
                  <a:moveTo>
                    <a:pt x="2742" y="0"/>
                  </a:moveTo>
                  <a:lnTo>
                    <a:pt x="2742" y="2395"/>
                  </a:lnTo>
                  <a:cubicBezTo>
                    <a:pt x="2742" y="2584"/>
                    <a:pt x="2584" y="2741"/>
                    <a:pt x="2395" y="2741"/>
                  </a:cubicBezTo>
                  <a:lnTo>
                    <a:pt x="1" y="2741"/>
                  </a:lnTo>
                  <a:lnTo>
                    <a:pt x="1" y="10649"/>
                  </a:lnTo>
                  <a:cubicBezTo>
                    <a:pt x="1" y="11216"/>
                    <a:pt x="473" y="11689"/>
                    <a:pt x="1009" y="11689"/>
                  </a:cubicBezTo>
                  <a:lnTo>
                    <a:pt x="7909" y="11689"/>
                  </a:lnTo>
                  <a:cubicBezTo>
                    <a:pt x="8444" y="11689"/>
                    <a:pt x="8917" y="11248"/>
                    <a:pt x="8917" y="10649"/>
                  </a:cubicBezTo>
                  <a:lnTo>
                    <a:pt x="8917" y="7751"/>
                  </a:lnTo>
                  <a:lnTo>
                    <a:pt x="6491" y="10177"/>
                  </a:lnTo>
                  <a:cubicBezTo>
                    <a:pt x="6491" y="10271"/>
                    <a:pt x="6428" y="10303"/>
                    <a:pt x="6365" y="10303"/>
                  </a:cubicBezTo>
                  <a:lnTo>
                    <a:pt x="4317" y="10901"/>
                  </a:lnTo>
                  <a:cubicBezTo>
                    <a:pt x="4198" y="10938"/>
                    <a:pt x="4080" y="10955"/>
                    <a:pt x="3967" y="10955"/>
                  </a:cubicBezTo>
                  <a:cubicBezTo>
                    <a:pt x="3209" y="10955"/>
                    <a:pt x="2625" y="10192"/>
                    <a:pt x="2899" y="9452"/>
                  </a:cubicBezTo>
                  <a:lnTo>
                    <a:pt x="3057" y="8979"/>
                  </a:lnTo>
                  <a:lnTo>
                    <a:pt x="1765" y="8979"/>
                  </a:lnTo>
                  <a:cubicBezTo>
                    <a:pt x="1324" y="8979"/>
                    <a:pt x="1293" y="8255"/>
                    <a:pt x="1765" y="8255"/>
                  </a:cubicBezTo>
                  <a:lnTo>
                    <a:pt x="3277" y="8255"/>
                  </a:lnTo>
                  <a:lnTo>
                    <a:pt x="3529" y="7593"/>
                  </a:lnTo>
                  <a:lnTo>
                    <a:pt x="1797" y="7593"/>
                  </a:lnTo>
                  <a:cubicBezTo>
                    <a:pt x="1356" y="7593"/>
                    <a:pt x="1324" y="6869"/>
                    <a:pt x="1797" y="6869"/>
                  </a:cubicBezTo>
                  <a:lnTo>
                    <a:pt x="4034" y="6869"/>
                  </a:lnTo>
                  <a:lnTo>
                    <a:pt x="4695" y="6207"/>
                  </a:lnTo>
                  <a:lnTo>
                    <a:pt x="1765" y="6207"/>
                  </a:lnTo>
                  <a:cubicBezTo>
                    <a:pt x="1324" y="6207"/>
                    <a:pt x="1293" y="5514"/>
                    <a:pt x="1765" y="5514"/>
                  </a:cubicBezTo>
                  <a:lnTo>
                    <a:pt x="5388" y="5514"/>
                  </a:lnTo>
                  <a:lnTo>
                    <a:pt x="6050" y="4821"/>
                  </a:lnTo>
                  <a:lnTo>
                    <a:pt x="1734" y="4821"/>
                  </a:lnTo>
                  <a:cubicBezTo>
                    <a:pt x="1293" y="4821"/>
                    <a:pt x="1261" y="4128"/>
                    <a:pt x="1734" y="4128"/>
                  </a:cubicBezTo>
                  <a:lnTo>
                    <a:pt x="6711" y="4128"/>
                  </a:lnTo>
                  <a:cubicBezTo>
                    <a:pt x="6963" y="3876"/>
                    <a:pt x="8696" y="2080"/>
                    <a:pt x="8917" y="1891"/>
                  </a:cubicBezTo>
                  <a:lnTo>
                    <a:pt x="8917" y="1009"/>
                  </a:lnTo>
                  <a:cubicBezTo>
                    <a:pt x="8917" y="473"/>
                    <a:pt x="8507" y="0"/>
                    <a:pt x="7909" y="0"/>
                  </a:cubicBez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p3"/>
            <p:cNvSpPr/>
            <p:nvPr/>
          </p:nvSpPr>
          <p:spPr>
            <a:xfrm>
              <a:off x="-6604350" y="3832175"/>
              <a:ext cx="58675" cy="56550"/>
            </a:xfrm>
            <a:custGeom>
              <a:rect b="b" l="l" r="r" t="t"/>
              <a:pathLst>
                <a:path extrusionOk="0" h="2262" w="2347">
                  <a:moveTo>
                    <a:pt x="614" y="0"/>
                  </a:moveTo>
                  <a:lnTo>
                    <a:pt x="110" y="1607"/>
                  </a:lnTo>
                  <a:cubicBezTo>
                    <a:pt x="1" y="1934"/>
                    <a:pt x="222" y="2262"/>
                    <a:pt x="550" y="2262"/>
                  </a:cubicBezTo>
                  <a:cubicBezTo>
                    <a:pt x="600" y="2262"/>
                    <a:pt x="654" y="2254"/>
                    <a:pt x="709" y="2237"/>
                  </a:cubicBezTo>
                  <a:lnTo>
                    <a:pt x="2347" y="1701"/>
                  </a:lnTo>
                  <a:lnTo>
                    <a:pt x="614" y="0"/>
                  </a:ln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 name="Google Shape;118;p3"/>
            <p:cNvSpPr/>
            <p:nvPr/>
          </p:nvSpPr>
          <p:spPr>
            <a:xfrm>
              <a:off x="-6470875" y="3684775"/>
              <a:ext cx="87475" cy="71800"/>
            </a:xfrm>
            <a:custGeom>
              <a:rect b="b" l="l" r="r" t="t"/>
              <a:pathLst>
                <a:path extrusionOk="0" h="2872" w="3499">
                  <a:moveTo>
                    <a:pt x="1479" y="1"/>
                  </a:moveTo>
                  <a:cubicBezTo>
                    <a:pt x="1176" y="1"/>
                    <a:pt x="868" y="114"/>
                    <a:pt x="599" y="383"/>
                  </a:cubicBezTo>
                  <a:lnTo>
                    <a:pt x="1" y="950"/>
                  </a:lnTo>
                  <a:lnTo>
                    <a:pt x="1954" y="2872"/>
                  </a:lnTo>
                  <a:lnTo>
                    <a:pt x="2521" y="2305"/>
                  </a:lnTo>
                  <a:cubicBezTo>
                    <a:pt x="3498" y="1352"/>
                    <a:pt x="2524" y="1"/>
                    <a:pt x="1479" y="1"/>
                  </a:cubicBez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 name="Google Shape;119;p3"/>
            <p:cNvSpPr/>
            <p:nvPr/>
          </p:nvSpPr>
          <p:spPr>
            <a:xfrm>
              <a:off x="-6578775" y="3721900"/>
              <a:ext cx="143375" cy="143375"/>
            </a:xfrm>
            <a:custGeom>
              <a:rect b="b" l="l" r="r" t="t"/>
              <a:pathLst>
                <a:path extrusionOk="0" h="5735" w="5735">
                  <a:moveTo>
                    <a:pt x="3813" y="1"/>
                  </a:moveTo>
                  <a:lnTo>
                    <a:pt x="1" y="3813"/>
                  </a:lnTo>
                  <a:lnTo>
                    <a:pt x="1922" y="5734"/>
                  </a:lnTo>
                  <a:lnTo>
                    <a:pt x="4474" y="3183"/>
                  </a:lnTo>
                  <a:lnTo>
                    <a:pt x="5734" y="1922"/>
                  </a:lnTo>
                  <a:lnTo>
                    <a:pt x="3813" y="1"/>
                  </a:ln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 name="Google Shape;120;p3"/>
            <p:cNvSpPr/>
            <p:nvPr/>
          </p:nvSpPr>
          <p:spPr>
            <a:xfrm>
              <a:off x="-6685100" y="3636850"/>
              <a:ext cx="47275" cy="46475"/>
            </a:xfrm>
            <a:custGeom>
              <a:rect b="b" l="l" r="r" t="t"/>
              <a:pathLst>
                <a:path extrusionOk="0" h="1859" w="1891">
                  <a:moveTo>
                    <a:pt x="1891" y="0"/>
                  </a:moveTo>
                  <a:lnTo>
                    <a:pt x="0" y="1859"/>
                  </a:lnTo>
                  <a:lnTo>
                    <a:pt x="1891" y="1859"/>
                  </a:lnTo>
                  <a:lnTo>
                    <a:pt x="1891" y="0"/>
                  </a:lnTo>
                  <a:close/>
                </a:path>
              </a:pathLst>
            </a:custGeom>
            <a:solidFill>
              <a:srgbClr val="FFFF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140E61"/>
      </a:accent6>
      <a:hlink>
        <a:srgbClr val="1155C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